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Inria Serif"/>
      <p:regular r:id="rId42"/>
      <p:bold r:id="rId43"/>
      <p:italic r:id="rId44"/>
      <p:boldItalic r:id="rId45"/>
    </p:embeddedFont>
    <p:embeddedFont>
      <p:font typeface="Roboto"/>
      <p:regular r:id="rId46"/>
      <p:bold r:id="rId47"/>
      <p:italic r:id="rId48"/>
      <p:boldItalic r:id="rId49"/>
    </p:embeddedFont>
    <p:embeddedFont>
      <p:font typeface="Lato"/>
      <p:regular r:id="rId50"/>
      <p:bold r:id="rId51"/>
      <p:italic r:id="rId52"/>
      <p:boldItalic r:id="rId53"/>
    </p:embeddedFont>
    <p:embeddedFont>
      <p:font typeface="Lato Light"/>
      <p:regular r:id="rId54"/>
      <p:bold r:id="rId55"/>
      <p:italic r:id="rId56"/>
      <p:boldItalic r:id="rId57"/>
    </p:embeddedFont>
    <p:embeddedFont>
      <p:font typeface="Lato Black"/>
      <p:bold r:id="rId58"/>
      <p:boldItalic r:id="rId59"/>
    </p:embeddedFont>
    <p:embeddedFont>
      <p:font typeface="Roboto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jfHIRuqJPWe0DeOrnfrb9ivr7o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InriaSerif-regular.fntdata"/><Relationship Id="rId41" Type="http://schemas.openxmlformats.org/officeDocument/2006/relationships/slide" Target="slides/slide37.xml"/><Relationship Id="rId44" Type="http://schemas.openxmlformats.org/officeDocument/2006/relationships/font" Target="fonts/InriaSerif-italic.fntdata"/><Relationship Id="rId43" Type="http://schemas.openxmlformats.org/officeDocument/2006/relationships/font" Target="fonts/InriaSerif-bold.fntdata"/><Relationship Id="rId46" Type="http://schemas.openxmlformats.org/officeDocument/2006/relationships/font" Target="fonts/Roboto-regular.fntdata"/><Relationship Id="rId45" Type="http://schemas.openxmlformats.org/officeDocument/2006/relationships/font" Target="fonts/InriaSerif-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6.xml"/><Relationship Id="rId64" Type="http://customschemas.google.com/relationships/presentationmetadata" Target="metadata"/><Relationship Id="rId63" Type="http://schemas.openxmlformats.org/officeDocument/2006/relationships/font" Target="fonts/RobotoLigh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Light-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7.xml"/><Relationship Id="rId55" Type="http://schemas.openxmlformats.org/officeDocument/2006/relationships/font" Target="fonts/LatoLight-bold.fntdata"/><Relationship Id="rId10" Type="http://schemas.openxmlformats.org/officeDocument/2006/relationships/slide" Target="slides/slide6.xml"/><Relationship Id="rId54" Type="http://schemas.openxmlformats.org/officeDocument/2006/relationships/font" Target="fonts/LatoLight-regular.fntdata"/><Relationship Id="rId13" Type="http://schemas.openxmlformats.org/officeDocument/2006/relationships/slide" Target="slides/slide9.xml"/><Relationship Id="rId57" Type="http://schemas.openxmlformats.org/officeDocument/2006/relationships/font" Target="fonts/LatoLight-boldItalic.fntdata"/><Relationship Id="rId12" Type="http://schemas.openxmlformats.org/officeDocument/2006/relationships/slide" Target="slides/slide8.xml"/><Relationship Id="rId56" Type="http://schemas.openxmlformats.org/officeDocument/2006/relationships/font" Target="fonts/LatoLight-italic.fntdata"/><Relationship Id="rId15" Type="http://schemas.openxmlformats.org/officeDocument/2006/relationships/slide" Target="slides/slide11.xml"/><Relationship Id="rId59" Type="http://schemas.openxmlformats.org/officeDocument/2006/relationships/font" Target="fonts/LatoBlack-boldItalic.fntdata"/><Relationship Id="rId14" Type="http://schemas.openxmlformats.org/officeDocument/2006/relationships/slide" Target="slides/slide10.xml"/><Relationship Id="rId58" Type="http://schemas.openxmlformats.org/officeDocument/2006/relationships/font" Target="fonts/LatoBlack-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Victor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Inria Serif"/>
                <a:ea typeface="Inria Serif"/>
                <a:cs typeface="Inria Serif"/>
                <a:sym typeface="Inria Serif"/>
              </a:rPr>
              <a:t>Edwin:</a:t>
            </a:r>
            <a:r>
              <a:rPr lang="en">
                <a:solidFill>
                  <a:schemeClr val="dk1"/>
                </a:solidFill>
                <a:latin typeface="Inria Serif"/>
                <a:ea typeface="Inria Serif"/>
                <a:cs typeface="Inria Serif"/>
                <a:sym typeface="Inria Serif"/>
              </a:rPr>
              <a:t> In order to take a more in-depth look at the demography of the BDPNN member base, we created a survey that was sent out to all of the emails in the list of contacts we were given. We received 121 responses over the course of a few weeks and the results are shown here. In terms of age range, most survey responders are over 65 years old with very little respondents younger than 40. BDPNN should look into expanding their outreach to younger age groups as well. In accordance with the age range, many of the respondents are retired as well. When asked whether they are willing to participate directly, the majority of respondents are willing, which is a good sign for future events.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Edwin:</a:t>
            </a:r>
            <a:r>
              <a:rPr lang="en"/>
              <a:t> We also found that a majority of respondents have an up-to-date emergency kit, however, there is still a good amount without them. A possible way to get more members to interact could be workshops to develop your own emergency kit. Also, when asked about neighborhood group organization, many respondents are organized, however, a lot of respondents also mentioned that their groups are less active than before. BDPNN can get in contact with those who are in those inactive groups to try to reignite them as well as create new groups for those without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Inria Serif"/>
                <a:ea typeface="Inria Serif"/>
                <a:cs typeface="Inria Serif"/>
                <a:sym typeface="Inria Serif"/>
              </a:rPr>
              <a:t>Edwin </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L: Many of BDPNN members have medical, health, or CERT (Community Emergency Response Team) background, which proves the </a:t>
            </a:r>
            <a:r>
              <a:rPr b="1" lang="en">
                <a:solidFill>
                  <a:schemeClr val="dk1"/>
                </a:solidFill>
                <a:latin typeface="Inria Serif"/>
                <a:ea typeface="Inria Serif"/>
                <a:cs typeface="Inria Serif"/>
                <a:sym typeface="Inria Serif"/>
              </a:rPr>
              <a:t>diversity</a:t>
            </a:r>
            <a:r>
              <a:rPr lang="en">
                <a:solidFill>
                  <a:schemeClr val="dk1"/>
                </a:solidFill>
                <a:latin typeface="Inria Serif"/>
                <a:ea typeface="Inria Serif"/>
                <a:cs typeface="Inria Serif"/>
                <a:sym typeface="Inria Serif"/>
              </a:rPr>
              <a:t> and the </a:t>
            </a:r>
            <a:r>
              <a:rPr b="1" lang="en">
                <a:solidFill>
                  <a:schemeClr val="dk1"/>
                </a:solidFill>
                <a:latin typeface="Inria Serif"/>
                <a:ea typeface="Inria Serif"/>
                <a:cs typeface="Inria Serif"/>
                <a:sym typeface="Inria Serif"/>
              </a:rPr>
              <a:t>trustworthiness</a:t>
            </a:r>
            <a:r>
              <a:rPr lang="en">
                <a:solidFill>
                  <a:schemeClr val="dk1"/>
                </a:solidFill>
                <a:latin typeface="Inria Serif"/>
                <a:ea typeface="Inria Serif"/>
                <a:cs typeface="Inria Serif"/>
                <a:sym typeface="Inria Serif"/>
              </a:rPr>
              <a:t> of the network. </a:t>
            </a:r>
            <a:endParaRPr>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R: </a:t>
            </a:r>
            <a:r>
              <a:rPr b="1" lang="en">
                <a:solidFill>
                  <a:schemeClr val="dk1"/>
                </a:solidFill>
                <a:latin typeface="Inria Serif"/>
                <a:ea typeface="Inria Serif"/>
                <a:cs typeface="Inria Serif"/>
                <a:sym typeface="Inria Serif"/>
              </a:rPr>
              <a:t>More than half</a:t>
            </a:r>
            <a:r>
              <a:rPr lang="en">
                <a:solidFill>
                  <a:schemeClr val="dk1"/>
                </a:solidFill>
                <a:latin typeface="Inria Serif"/>
                <a:ea typeface="Inria Serif"/>
                <a:cs typeface="Inria Serif"/>
                <a:sym typeface="Inria Serif"/>
              </a:rPr>
              <a:t> of BDPNN members will be interested in </a:t>
            </a:r>
            <a:r>
              <a:rPr b="1" lang="en">
                <a:solidFill>
                  <a:schemeClr val="dk1"/>
                </a:solidFill>
                <a:latin typeface="Inria Serif"/>
                <a:ea typeface="Inria Serif"/>
                <a:cs typeface="Inria Serif"/>
                <a:sym typeface="Inria Serif"/>
              </a:rPr>
              <a:t>participating</a:t>
            </a:r>
            <a:r>
              <a:rPr lang="en">
                <a:solidFill>
                  <a:schemeClr val="dk1"/>
                </a:solidFill>
                <a:latin typeface="Inria Serif"/>
                <a:ea typeface="Inria Serif"/>
                <a:cs typeface="Inria Serif"/>
                <a:sym typeface="Inria Serif"/>
              </a:rPr>
              <a:t> directly with BDPNN in the future and most of them have an </a:t>
            </a:r>
            <a:r>
              <a:rPr b="1" lang="en">
                <a:solidFill>
                  <a:schemeClr val="dk1"/>
                </a:solidFill>
                <a:latin typeface="Inria Serif"/>
                <a:ea typeface="Inria Serif"/>
                <a:cs typeface="Inria Serif"/>
                <a:sym typeface="Inria Serif"/>
              </a:rPr>
              <a:t>up-to-date emergency kit</a:t>
            </a:r>
            <a:r>
              <a:rPr lang="en">
                <a:solidFill>
                  <a:schemeClr val="dk1"/>
                </a:solidFill>
                <a:latin typeface="Inria Serif"/>
                <a:ea typeface="Inria Serif"/>
                <a:cs typeface="Inria Serif"/>
                <a:sym typeface="Inria Serif"/>
              </a:rPr>
              <a:t>, which is good to help improve the preparedness of disasters. However, </a:t>
            </a:r>
            <a:r>
              <a:rPr b="1" lang="en">
                <a:solidFill>
                  <a:schemeClr val="dk1"/>
                </a:solidFill>
                <a:latin typeface="Inria Serif"/>
                <a:ea typeface="Inria Serif"/>
                <a:cs typeface="Inria Serif"/>
                <a:sym typeface="Inria Serif"/>
              </a:rPr>
              <a:t>people with no up-to-date emergency kit are more reluctant to continue</a:t>
            </a:r>
            <a:r>
              <a:rPr lang="en">
                <a:solidFill>
                  <a:schemeClr val="dk1"/>
                </a:solidFill>
                <a:latin typeface="Inria Serif"/>
                <a:ea typeface="Inria Serif"/>
                <a:cs typeface="Inria Serif"/>
                <a:sym typeface="Inria Serif"/>
              </a:rPr>
              <a:t> participating compared with those who have. It is recommended that BDPNN can </a:t>
            </a:r>
            <a:r>
              <a:rPr b="1" lang="en">
                <a:solidFill>
                  <a:schemeClr val="dk1"/>
                </a:solidFill>
                <a:latin typeface="Inria Serif"/>
                <a:ea typeface="Inria Serif"/>
                <a:cs typeface="Inria Serif"/>
                <a:sym typeface="Inria Serif"/>
              </a:rPr>
              <a:t>provide members with emergency kits </a:t>
            </a:r>
            <a:r>
              <a:rPr lang="en">
                <a:solidFill>
                  <a:schemeClr val="dk1"/>
                </a:solidFill>
                <a:latin typeface="Inria Serif"/>
                <a:ea typeface="Inria Serif"/>
                <a:cs typeface="Inria Serif"/>
                <a:sym typeface="Inria Serif"/>
              </a:rPr>
              <a:t>or hold </a:t>
            </a:r>
            <a:r>
              <a:rPr b="1" lang="en">
                <a:solidFill>
                  <a:schemeClr val="dk1"/>
                </a:solidFill>
                <a:latin typeface="Inria Serif"/>
                <a:ea typeface="Inria Serif"/>
                <a:cs typeface="Inria Serif"/>
                <a:sym typeface="Inria Serif"/>
              </a:rPr>
              <a:t>workshops</a:t>
            </a:r>
            <a:r>
              <a:rPr lang="en">
                <a:solidFill>
                  <a:schemeClr val="dk1"/>
                </a:solidFill>
                <a:latin typeface="Inria Serif"/>
                <a:ea typeface="Inria Serif"/>
                <a:cs typeface="Inria Serif"/>
                <a:sym typeface="Inria Serif"/>
              </a:rPr>
              <a:t> to help members prepare.</a:t>
            </a:r>
            <a:endParaRPr>
              <a:solidFill>
                <a:schemeClr val="dk1"/>
              </a:solidFill>
              <a:latin typeface="Inria Serif"/>
              <a:ea typeface="Inria Serif"/>
              <a:cs typeface="Inria Serif"/>
              <a:sym typeface="Inria Serif"/>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Victor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latin typeface="Roboto Light"/>
                <a:ea typeface="Roboto Light"/>
                <a:cs typeface="Roboto Light"/>
                <a:sym typeface="Roboto Light"/>
              </a:rPr>
              <a:t>Lam</a:t>
            </a:r>
            <a:endParaRPr sz="1600">
              <a:latin typeface="Roboto Light"/>
              <a:ea typeface="Roboto Light"/>
              <a:cs typeface="Roboto Light"/>
              <a:sym typeface="Roboto Light"/>
            </a:endParaRPr>
          </a:p>
          <a:p>
            <a:pPr indent="0" lvl="0" marL="0" rtl="0" algn="l">
              <a:lnSpc>
                <a:spcPct val="100000"/>
              </a:lnSpc>
              <a:spcBef>
                <a:spcPts val="0"/>
              </a:spcBef>
              <a:spcAft>
                <a:spcPts val="0"/>
              </a:spcAft>
              <a:buSzPts val="1400"/>
              <a:buNone/>
            </a:pPr>
            <a:r>
              <a:t/>
            </a:r>
            <a:endParaRPr sz="1600">
              <a:latin typeface="Roboto Light"/>
              <a:ea typeface="Roboto Light"/>
              <a:cs typeface="Roboto Light"/>
              <a:sym typeface="Roboto Light"/>
            </a:endParaRPr>
          </a:p>
          <a:p>
            <a:pPr indent="0" lvl="0" marL="0" rtl="0" algn="l">
              <a:lnSpc>
                <a:spcPct val="100000"/>
              </a:lnSpc>
              <a:spcBef>
                <a:spcPts val="0"/>
              </a:spcBef>
              <a:spcAft>
                <a:spcPts val="0"/>
              </a:spcAft>
              <a:buSzPts val="1400"/>
              <a:buNone/>
            </a:pPr>
            <a:r>
              <a:rPr lang="en" sz="1600">
                <a:latin typeface="Roboto Light"/>
                <a:ea typeface="Roboto Light"/>
                <a:cs typeface="Roboto Light"/>
                <a:sym typeface="Roboto Light"/>
              </a:rPr>
              <a:t>This map shows the locations of Impactful Earthquakes (Magnitude 4.5 and above) over the past 90 years. We see that a lot of them are focused around the fault lines. One major fault line goes through San Jose and San Francisco and another through Fremont and to the east of Oakland. The earthquakes in this area are the ones that are most impactful for Berkeley, Albany, and other Bay Area residents.</a:t>
            </a:r>
            <a:endParaRPr sz="1600">
              <a:latin typeface="Roboto Light"/>
              <a:ea typeface="Roboto Light"/>
              <a:cs typeface="Roboto Light"/>
              <a:sym typeface="Roboto Light"/>
            </a:endParaRPr>
          </a:p>
          <a:p>
            <a:pPr indent="0" lvl="0" marL="0" rtl="0" algn="l">
              <a:lnSpc>
                <a:spcPct val="100000"/>
              </a:lnSpc>
              <a:spcBef>
                <a:spcPts val="0"/>
              </a:spcBef>
              <a:spcAft>
                <a:spcPts val="0"/>
              </a:spcAft>
              <a:buSzPts val="1400"/>
              <a:buNone/>
            </a:pPr>
            <a:r>
              <a:t/>
            </a:r>
            <a:endParaRPr sz="1600">
              <a:latin typeface="Roboto Light"/>
              <a:ea typeface="Roboto Light"/>
              <a:cs typeface="Roboto Light"/>
              <a:sym typeface="Roboto Light"/>
            </a:endParaRPr>
          </a:p>
          <a:p>
            <a:pPr indent="0" lvl="0" marL="0" rtl="0" algn="l">
              <a:lnSpc>
                <a:spcPct val="100000"/>
              </a:lnSpc>
              <a:spcBef>
                <a:spcPts val="0"/>
              </a:spcBef>
              <a:spcAft>
                <a:spcPts val="0"/>
              </a:spcAft>
              <a:buSzPts val="1400"/>
              <a:buNone/>
            </a:pPr>
            <a:r>
              <a:t/>
            </a:r>
            <a:endParaRPr sz="1600">
              <a:latin typeface="Roboto Light"/>
              <a:ea typeface="Roboto Light"/>
              <a:cs typeface="Roboto Light"/>
              <a:sym typeface="Roboto 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Susan - We calculated the risk of being affected by an earthquake by using the distance from earthquakes, the intensity of them, magnitude, and their weights.</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Riya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Right: After doing some research, we filled the missing values of flooding counts in SF. Contra Costa and Alameda both have a severe increasing trend from 2000 to 2020. Flooding situation becomes more severe than past in the last 20 years for three counties.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Kaan - We can see that there is a close relationship between flooding and landslides in California. And it seems that except 2000, most years flooding has </a:t>
            </a:r>
            <a:r>
              <a:rPr b="1" lang="en"/>
              <a:t>positive</a:t>
            </a:r>
            <a:r>
              <a:rPr lang="en"/>
              <a:t> and a slightly </a:t>
            </a:r>
            <a:r>
              <a:rPr b="1" lang="en"/>
              <a:t>lagged</a:t>
            </a:r>
            <a:r>
              <a:rPr lang="en"/>
              <a:t> relationship with landslide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Susan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Susan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Riya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Victor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Erin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Manan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Manan</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Data Collection:</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BDPNN provided demographic and mentorship data. Since BDPNN’s founding in 2009, the organization has developed and maintained a database of information containing:</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A list of member contact information</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Berkeley neighborhood block groups </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I/O mailing lists</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Record of workshops held</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California natural disaster data was sourced from various online resources.</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Flooding/Wildfire datasets were sourced from Kaggle.</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    - Earthquake datasets were sourced from the US Geological Survey</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Exploratory Data Analysis:</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a:solidFill>
                  <a:srgbClr val="222222"/>
                </a:solidFill>
                <a:latin typeface="Roboto Light"/>
                <a:ea typeface="Roboto Light"/>
                <a:cs typeface="Roboto Light"/>
                <a:sym typeface="Roboto Light"/>
              </a:rPr>
              <a:t>Data visualizations were made in DeepNote notebooks using Python libraries and Tableau to identify patterns/abnormalities. </a:t>
            </a:r>
            <a:r>
              <a:rPr b="1" lang="en">
                <a:solidFill>
                  <a:srgbClr val="222222"/>
                </a:solidFill>
                <a:latin typeface="Roboto"/>
                <a:ea typeface="Roboto"/>
                <a:cs typeface="Roboto"/>
                <a:sym typeface="Roboto"/>
              </a:rPr>
              <a:t>Tools Used</a:t>
            </a:r>
            <a:r>
              <a:rPr lang="en">
                <a:solidFill>
                  <a:srgbClr val="222222"/>
                </a:solidFill>
                <a:latin typeface="Roboto Light"/>
                <a:ea typeface="Roboto Light"/>
                <a:cs typeface="Roboto Light"/>
                <a:sym typeface="Roboto Light"/>
              </a:rPr>
              <a:t>: DeepNote, Python, Pandas, Numpy, Matplotlib, Seaborn, Geopy, Geopandas, Folium, Tensorflow, Tableau</a:t>
            </a:r>
            <a:endParaRPr>
              <a:solidFill>
                <a:srgbClr val="222222"/>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Data Cleaning &amp;  Processing:</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The data was loaded into shared notebooks to fix or remove incorrect, corrupted, improperly formatted, duplicate, or incomplete data within the dataset. </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Tools Used: DeepNote, Python, Pandas </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Heuristic Building:</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rPr lang="en">
                <a:solidFill>
                  <a:schemeClr val="dk1"/>
                </a:solidFill>
                <a:latin typeface="Roboto Light"/>
                <a:ea typeface="Roboto Light"/>
                <a:cs typeface="Roboto Light"/>
                <a:sym typeface="Roboto Light"/>
              </a:rPr>
              <a:t>Here we chose 5 features as the input of our formula, and each of them have been normalized using below formula.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Victor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Victor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Susan </a:t>
            </a:r>
            <a:endParaRPr>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1: In general, the booming development of the BDPNN neighborhood network is 2014 - 2019. 2021 is a relative low ebb, probably due to COVID.  Strategies or activities held in years like 2016 and 2019 can be good referential source for the future development of BDPNN.</a:t>
            </a:r>
            <a:endParaRPr>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t/>
            </a:r>
            <a:endParaRPr>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2: Groups like ZZ9-Fire 1, Fire 5, Fire 7, were formed in 2013, and have lasted till 2021, with new members continuously added.</a:t>
            </a:r>
            <a:endParaRPr>
              <a:solidFill>
                <a:schemeClr val="dk1"/>
              </a:solidFill>
              <a:latin typeface="Inria Serif"/>
              <a:ea typeface="Inria Serif"/>
              <a:cs typeface="Inria Serif"/>
              <a:sym typeface="Inria Serif"/>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Inria Serif"/>
                <a:ea typeface="Inria Serif"/>
                <a:cs typeface="Inria Serif"/>
                <a:sym typeface="Inria Serif"/>
              </a:rPr>
              <a:t>Susan</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We can see that the most popular sources from which members are added are </a:t>
            </a:r>
            <a:r>
              <a:rPr b="1" lang="en">
                <a:solidFill>
                  <a:schemeClr val="dk1"/>
                </a:solidFill>
                <a:latin typeface="Inria Serif"/>
                <a:ea typeface="Inria Serif"/>
                <a:cs typeface="Inria Serif"/>
                <a:sym typeface="Inria Serif"/>
              </a:rPr>
              <a:t>BDPNN meetings, fairs, email reach out, and through the website, which can be continued in the future</a:t>
            </a:r>
            <a:r>
              <a:rPr lang="en">
                <a:solidFill>
                  <a:schemeClr val="dk1"/>
                </a:solidFill>
                <a:latin typeface="Inria Serif"/>
                <a:ea typeface="Inria Serif"/>
                <a:cs typeface="Inria Serif"/>
                <a:sym typeface="Inria Serif"/>
              </a:rPr>
              <a:t>. Among all the fire district groups, the </a:t>
            </a:r>
            <a:r>
              <a:rPr b="1" lang="en">
                <a:solidFill>
                  <a:schemeClr val="dk1"/>
                </a:solidFill>
                <a:latin typeface="Inria Serif"/>
                <a:ea typeface="Inria Serif"/>
                <a:cs typeface="Inria Serif"/>
                <a:sym typeface="Inria Serif"/>
              </a:rPr>
              <a:t>Fire 3 group (EastSouth part shown in the small square in this graph)</a:t>
            </a:r>
            <a:r>
              <a:rPr lang="en">
                <a:solidFill>
                  <a:schemeClr val="dk1"/>
                </a:solidFill>
                <a:latin typeface="Inria Serif"/>
                <a:ea typeface="Inria Serif"/>
                <a:cs typeface="Inria Serif"/>
                <a:sym typeface="Inria Serif"/>
              </a:rPr>
              <a:t> seems to have the lowest number of members, which can be considered to improve in the future, in order to </a:t>
            </a:r>
            <a:r>
              <a:rPr b="1" lang="en">
                <a:solidFill>
                  <a:schemeClr val="dk1"/>
                </a:solidFill>
                <a:latin typeface="Inria Serif"/>
                <a:ea typeface="Inria Serif"/>
                <a:cs typeface="Inria Serif"/>
                <a:sym typeface="Inria Serif"/>
              </a:rPr>
              <a:t>increase the completeness of the member network</a:t>
            </a:r>
            <a:r>
              <a:rPr lang="en">
                <a:solidFill>
                  <a:schemeClr val="dk1"/>
                </a:solidFill>
                <a:latin typeface="Inria Serif"/>
                <a:ea typeface="Inria Serif"/>
                <a:cs typeface="Inria Serif"/>
                <a:sym typeface="Inria Serif"/>
              </a:rPr>
              <a:t> especially in the southern part of Berkeley.</a:t>
            </a:r>
            <a:endParaRPr>
              <a:solidFill>
                <a:schemeClr val="dk1"/>
              </a:solidFill>
              <a:latin typeface="Inria Serif"/>
              <a:ea typeface="Inria Serif"/>
              <a:cs typeface="Inria Serif"/>
              <a:sym typeface="Inria Serif"/>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Inria Serif"/>
                <a:ea typeface="Inria Serif"/>
                <a:cs typeface="Inria Serif"/>
                <a:sym typeface="Inria Serif"/>
              </a:rPr>
              <a:t>Erin</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t/>
            </a:r>
            <a:endParaRPr b="1">
              <a:solidFill>
                <a:schemeClr val="dk1"/>
              </a:solidFill>
              <a:latin typeface="Inria Serif"/>
              <a:ea typeface="Inria Serif"/>
              <a:cs typeface="Inria Serif"/>
              <a:sym typeface="Inria Serif"/>
            </a:endParaRPr>
          </a:p>
          <a:p>
            <a:pPr indent="0" lvl="0" marL="0" rtl="0" algn="l">
              <a:lnSpc>
                <a:spcPct val="115000"/>
              </a:lnSpc>
              <a:spcBef>
                <a:spcPts val="0"/>
              </a:spcBef>
              <a:spcAft>
                <a:spcPts val="0"/>
              </a:spcAft>
              <a:buSzPts val="1400"/>
              <a:buNone/>
            </a:pPr>
            <a:r>
              <a:rPr lang="en">
                <a:solidFill>
                  <a:schemeClr val="dk1"/>
                </a:solidFill>
                <a:latin typeface="Inria Serif"/>
                <a:ea typeface="Inria Serif"/>
                <a:cs typeface="Inria Serif"/>
                <a:sym typeface="Inria Serif"/>
              </a:rPr>
              <a:t>We can see that the </a:t>
            </a:r>
            <a:r>
              <a:rPr b="1" lang="en">
                <a:solidFill>
                  <a:schemeClr val="dk1"/>
                </a:solidFill>
                <a:latin typeface="Inria Serif"/>
                <a:ea typeface="Inria Serif"/>
                <a:cs typeface="Inria Serif"/>
                <a:sym typeface="Inria Serif"/>
              </a:rPr>
              <a:t>east and south</a:t>
            </a:r>
            <a:r>
              <a:rPr lang="en">
                <a:solidFill>
                  <a:schemeClr val="dk1"/>
                </a:solidFill>
                <a:latin typeface="Inria Serif"/>
                <a:ea typeface="Inria Serif"/>
                <a:cs typeface="Inria Serif"/>
                <a:sym typeface="Inria Serif"/>
              </a:rPr>
              <a:t> parts may be worth developing more members to cover the areas more thoroughly. </a:t>
            </a:r>
            <a:r>
              <a:rPr b="1" lang="en">
                <a:solidFill>
                  <a:schemeClr val="dk1"/>
                </a:solidFill>
                <a:latin typeface="Inria Serif"/>
                <a:ea typeface="Inria Serif"/>
                <a:cs typeface="Inria Serif"/>
                <a:sym typeface="Inria Serif"/>
              </a:rPr>
              <a:t>Richmond and Oakland</a:t>
            </a:r>
            <a:r>
              <a:rPr lang="en">
                <a:solidFill>
                  <a:schemeClr val="dk1"/>
                </a:solidFill>
                <a:latin typeface="Inria Serif"/>
                <a:ea typeface="Inria Serif"/>
                <a:cs typeface="Inria Serif"/>
                <a:sym typeface="Inria Serif"/>
              </a:rPr>
              <a:t> can be considered as potential areas to expand the geographical range of BDPNN.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44"/>
          <p:cNvSpPr txBox="1"/>
          <p:nvPr>
            <p:ph type="ctrTitle"/>
          </p:nvPr>
        </p:nvSpPr>
        <p:spPr>
          <a:xfrm>
            <a:off x="1034300" y="925025"/>
            <a:ext cx="7075500" cy="11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SzPts val="5400"/>
              <a:buNone/>
              <a:defRPr sz="5400"/>
            </a:lvl2pPr>
            <a:lvl3pPr lvl="2" algn="l">
              <a:lnSpc>
                <a:spcPct val="100000"/>
              </a:lnSpc>
              <a:spcBef>
                <a:spcPts val="0"/>
              </a:spcBef>
              <a:spcAft>
                <a:spcPts val="0"/>
              </a:spcAft>
              <a:buSzPts val="5400"/>
              <a:buNone/>
              <a:defRPr sz="5400"/>
            </a:lvl3pPr>
            <a:lvl4pPr lvl="3" algn="l">
              <a:lnSpc>
                <a:spcPct val="100000"/>
              </a:lnSpc>
              <a:spcBef>
                <a:spcPts val="0"/>
              </a:spcBef>
              <a:spcAft>
                <a:spcPts val="0"/>
              </a:spcAft>
              <a:buSzPts val="5400"/>
              <a:buNone/>
              <a:defRPr sz="5400"/>
            </a:lvl4pPr>
            <a:lvl5pPr lvl="4" algn="l">
              <a:lnSpc>
                <a:spcPct val="100000"/>
              </a:lnSpc>
              <a:spcBef>
                <a:spcPts val="0"/>
              </a:spcBef>
              <a:spcAft>
                <a:spcPts val="0"/>
              </a:spcAft>
              <a:buSzPts val="5400"/>
              <a:buNone/>
              <a:defRPr sz="5400"/>
            </a:lvl5pPr>
            <a:lvl6pPr lvl="5" algn="l">
              <a:lnSpc>
                <a:spcPct val="100000"/>
              </a:lnSpc>
              <a:spcBef>
                <a:spcPts val="0"/>
              </a:spcBef>
              <a:spcAft>
                <a:spcPts val="0"/>
              </a:spcAft>
              <a:buSzPts val="5400"/>
              <a:buNone/>
              <a:defRPr sz="5400"/>
            </a:lvl6pPr>
            <a:lvl7pPr lvl="6" algn="l">
              <a:lnSpc>
                <a:spcPct val="100000"/>
              </a:lnSpc>
              <a:spcBef>
                <a:spcPts val="0"/>
              </a:spcBef>
              <a:spcAft>
                <a:spcPts val="0"/>
              </a:spcAft>
              <a:buSzPts val="5400"/>
              <a:buNone/>
              <a:defRPr sz="5400"/>
            </a:lvl7pPr>
            <a:lvl8pPr lvl="7" algn="l">
              <a:lnSpc>
                <a:spcPct val="100000"/>
              </a:lnSpc>
              <a:spcBef>
                <a:spcPts val="0"/>
              </a:spcBef>
              <a:spcAft>
                <a:spcPts val="0"/>
              </a:spcAft>
              <a:buSzPts val="5400"/>
              <a:buNone/>
              <a:defRPr sz="5400"/>
            </a:lvl8pPr>
            <a:lvl9pPr lvl="8" algn="l">
              <a:lnSpc>
                <a:spcPct val="100000"/>
              </a:lnSpc>
              <a:spcBef>
                <a:spcPts val="0"/>
              </a:spcBef>
              <a:spcAft>
                <a:spcPts val="0"/>
              </a:spcAft>
              <a:buSzPts val="5400"/>
              <a:buNone/>
              <a:defRPr sz="5400"/>
            </a:lvl9pPr>
          </a:lstStyle>
          <a:p/>
        </p:txBody>
      </p:sp>
      <p:grpSp>
        <p:nvGrpSpPr>
          <p:cNvPr id="12" name="Google Shape;12;p44"/>
          <p:cNvGrpSpPr/>
          <p:nvPr/>
        </p:nvGrpSpPr>
        <p:grpSpPr>
          <a:xfrm>
            <a:off x="-12656" y="1423414"/>
            <a:ext cx="9155849" cy="3718952"/>
            <a:chOff x="1669785" y="210240"/>
            <a:chExt cx="3861435" cy="1568450"/>
          </a:xfrm>
        </p:grpSpPr>
        <p:sp>
          <p:nvSpPr>
            <p:cNvPr id="13" name="Google Shape;13;p44"/>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9F00">
                    <a:alpha val="56078"/>
                  </a:srgbClr>
                </a:gs>
                <a:gs pos="100000">
                  <a:srgbClr val="FFA69E">
                    <a:alpha val="77647"/>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44"/>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372"/>
                  </a:srgbClr>
                </a:gs>
                <a:gs pos="100000">
                  <a:srgbClr val="FFA69E">
                    <a:alpha val="77647"/>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44"/>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A69E">
                    <a:alpha val="77647"/>
                  </a:srgbClr>
                </a:gs>
                <a:gs pos="100000">
                  <a:schemeClr val="accen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 name="Google Shape;16;p4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sp>
        <p:nvSpPr>
          <p:cNvPr id="82" name="Google Shape;82;p53"/>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53"/>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53"/>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53"/>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6" name="Google Shape;86;p53"/>
          <p:cNvSpPr txBox="1"/>
          <p:nvPr>
            <p:ph idx="1" type="body"/>
          </p:nvPr>
        </p:nvSpPr>
        <p:spPr>
          <a:xfrm>
            <a:off x="737850" y="1475700"/>
            <a:ext cx="2891700" cy="29367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7" name="Google Shape;87;p53"/>
          <p:cNvSpPr txBox="1"/>
          <p:nvPr>
            <p:ph idx="2" type="body"/>
          </p:nvPr>
        </p:nvSpPr>
        <p:spPr>
          <a:xfrm>
            <a:off x="3955979" y="1475700"/>
            <a:ext cx="2891700" cy="29367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8" name="Google Shape;88;p5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53"/>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53"/>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
        <p:nvSpPr>
          <p:cNvPr id="91" name="Google Shape;91;p53"/>
          <p:cNvSpPr txBox="1"/>
          <p:nvPr>
            <p:ph idx="3"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2" name="Shape 92"/>
        <p:cNvGrpSpPr/>
        <p:nvPr/>
      </p:nvGrpSpPr>
      <p:grpSpPr>
        <a:xfrm>
          <a:off x="0" y="0"/>
          <a:ext cx="0" cy="0"/>
          <a:chOff x="0" y="0"/>
          <a:chExt cx="0" cy="0"/>
        </a:xfrm>
      </p:grpSpPr>
      <p:sp>
        <p:nvSpPr>
          <p:cNvPr id="93" name="Google Shape;93;p54"/>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54"/>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54"/>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54"/>
          <p:cNvSpPr txBox="1"/>
          <p:nvPr>
            <p:ph type="title"/>
          </p:nvPr>
        </p:nvSpPr>
        <p:spPr>
          <a:xfrm>
            <a:off x="737850" y="517525"/>
            <a:ext cx="62841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54"/>
          <p:cNvSpPr txBox="1"/>
          <p:nvPr>
            <p:ph idx="1" type="body"/>
          </p:nvPr>
        </p:nvSpPr>
        <p:spPr>
          <a:xfrm>
            <a:off x="737850"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98" name="Google Shape;98;p54"/>
          <p:cNvSpPr txBox="1"/>
          <p:nvPr>
            <p:ph idx="2" type="body"/>
          </p:nvPr>
        </p:nvSpPr>
        <p:spPr>
          <a:xfrm>
            <a:off x="2928612"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99" name="Google Shape;99;p54"/>
          <p:cNvSpPr txBox="1"/>
          <p:nvPr>
            <p:ph idx="3" type="body"/>
          </p:nvPr>
        </p:nvSpPr>
        <p:spPr>
          <a:xfrm>
            <a:off x="5119374" y="1475700"/>
            <a:ext cx="1902600" cy="2960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100" name="Google Shape;100;p5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54"/>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54"/>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ottom waves">
  <p:cSld name="BLANK_1_1">
    <p:spTree>
      <p:nvGrpSpPr>
        <p:cNvPr id="17" name="Shape 17"/>
        <p:cNvGrpSpPr/>
        <p:nvPr/>
      </p:nvGrpSpPr>
      <p:grpSpPr>
        <a:xfrm>
          <a:off x="0" y="0"/>
          <a:ext cx="0" cy="0"/>
          <a:chOff x="0" y="0"/>
          <a:chExt cx="0" cy="0"/>
        </a:xfrm>
      </p:grpSpPr>
      <p:grpSp>
        <p:nvGrpSpPr>
          <p:cNvPr id="18" name="Google Shape;18;p45"/>
          <p:cNvGrpSpPr/>
          <p:nvPr/>
        </p:nvGrpSpPr>
        <p:grpSpPr>
          <a:xfrm>
            <a:off x="-12688" y="3585323"/>
            <a:ext cx="9155849" cy="1557000"/>
            <a:chOff x="1669785" y="210240"/>
            <a:chExt cx="3861435" cy="1568450"/>
          </a:xfrm>
        </p:grpSpPr>
        <p:sp>
          <p:nvSpPr>
            <p:cNvPr id="19" name="Google Shape;19;p45"/>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5"/>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45"/>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 name="Google Shape;22;p4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6"/>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6"/>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6"/>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6"/>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4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6"/>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 name="Google Shape;30;p46"/>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op waves">
  <p:cSld name="BLANK_1">
    <p:spTree>
      <p:nvGrpSpPr>
        <p:cNvPr id="31" name="Shape 31"/>
        <p:cNvGrpSpPr/>
        <p:nvPr/>
      </p:nvGrpSpPr>
      <p:grpSpPr>
        <a:xfrm>
          <a:off x="0" y="0"/>
          <a:ext cx="0" cy="0"/>
          <a:chOff x="0" y="0"/>
          <a:chExt cx="0" cy="0"/>
        </a:xfrm>
      </p:grpSpPr>
      <p:grpSp>
        <p:nvGrpSpPr>
          <p:cNvPr id="32" name="Google Shape;32;p47"/>
          <p:cNvGrpSpPr/>
          <p:nvPr/>
        </p:nvGrpSpPr>
        <p:grpSpPr>
          <a:xfrm>
            <a:off x="-5923" y="3756790"/>
            <a:ext cx="9155849" cy="1386667"/>
            <a:chOff x="1669785" y="210240"/>
            <a:chExt cx="3861435" cy="1568450"/>
          </a:xfrm>
        </p:grpSpPr>
        <p:sp>
          <p:nvSpPr>
            <p:cNvPr id="33" name="Google Shape;33;p47"/>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47"/>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47"/>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 name="Google Shape;36;p4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47"/>
          <p:cNvSpPr txBox="1"/>
          <p:nvPr>
            <p:ph type="title"/>
          </p:nvPr>
        </p:nvSpPr>
        <p:spPr>
          <a:xfrm>
            <a:off x="1758100" y="44175"/>
            <a:ext cx="5784000" cy="5364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chemeClr val="lt1"/>
              </a:buClr>
              <a:buSzPts val="3000"/>
              <a:buNone/>
              <a:defRPr b="1">
                <a:solidFill>
                  <a:schemeClr val="lt1"/>
                </a:solidFill>
                <a:latin typeface="Lato"/>
                <a:ea typeface="Lato"/>
                <a:cs typeface="Lato"/>
                <a:sym typeface="Lato"/>
              </a:defRPr>
            </a:lvl1pPr>
            <a:lvl2pPr lvl="1" algn="l">
              <a:lnSpc>
                <a:spcPct val="100000"/>
              </a:lnSpc>
              <a:spcBef>
                <a:spcPts val="0"/>
              </a:spcBef>
              <a:spcAft>
                <a:spcPts val="0"/>
              </a:spcAft>
              <a:buSzPts val="3000"/>
              <a:buNone/>
              <a:defRPr b="1">
                <a:latin typeface="Lato"/>
                <a:ea typeface="Lato"/>
                <a:cs typeface="Lato"/>
                <a:sym typeface="Lato"/>
              </a:defRPr>
            </a:lvl2pPr>
            <a:lvl3pPr lvl="2" algn="l">
              <a:lnSpc>
                <a:spcPct val="100000"/>
              </a:lnSpc>
              <a:spcBef>
                <a:spcPts val="0"/>
              </a:spcBef>
              <a:spcAft>
                <a:spcPts val="0"/>
              </a:spcAft>
              <a:buSzPts val="3000"/>
              <a:buNone/>
              <a:defRPr b="1">
                <a:latin typeface="Lato"/>
                <a:ea typeface="Lato"/>
                <a:cs typeface="Lato"/>
                <a:sym typeface="Lato"/>
              </a:defRPr>
            </a:lvl3pPr>
            <a:lvl4pPr lvl="3" algn="l">
              <a:lnSpc>
                <a:spcPct val="100000"/>
              </a:lnSpc>
              <a:spcBef>
                <a:spcPts val="0"/>
              </a:spcBef>
              <a:spcAft>
                <a:spcPts val="0"/>
              </a:spcAft>
              <a:buSzPts val="3000"/>
              <a:buNone/>
              <a:defRPr b="1">
                <a:latin typeface="Lato"/>
                <a:ea typeface="Lato"/>
                <a:cs typeface="Lato"/>
                <a:sym typeface="Lato"/>
              </a:defRPr>
            </a:lvl4pPr>
            <a:lvl5pPr lvl="4" algn="l">
              <a:lnSpc>
                <a:spcPct val="100000"/>
              </a:lnSpc>
              <a:spcBef>
                <a:spcPts val="0"/>
              </a:spcBef>
              <a:spcAft>
                <a:spcPts val="0"/>
              </a:spcAft>
              <a:buSzPts val="3000"/>
              <a:buNone/>
              <a:defRPr b="1">
                <a:latin typeface="Lato"/>
                <a:ea typeface="Lato"/>
                <a:cs typeface="Lato"/>
                <a:sym typeface="Lato"/>
              </a:defRPr>
            </a:lvl5pPr>
            <a:lvl6pPr lvl="5" algn="l">
              <a:lnSpc>
                <a:spcPct val="100000"/>
              </a:lnSpc>
              <a:spcBef>
                <a:spcPts val="0"/>
              </a:spcBef>
              <a:spcAft>
                <a:spcPts val="0"/>
              </a:spcAft>
              <a:buSzPts val="3000"/>
              <a:buNone/>
              <a:defRPr b="1">
                <a:latin typeface="Lato"/>
                <a:ea typeface="Lato"/>
                <a:cs typeface="Lato"/>
                <a:sym typeface="Lato"/>
              </a:defRPr>
            </a:lvl6pPr>
            <a:lvl7pPr lvl="6" algn="l">
              <a:lnSpc>
                <a:spcPct val="100000"/>
              </a:lnSpc>
              <a:spcBef>
                <a:spcPts val="0"/>
              </a:spcBef>
              <a:spcAft>
                <a:spcPts val="0"/>
              </a:spcAft>
              <a:buSzPts val="3000"/>
              <a:buNone/>
              <a:defRPr b="1">
                <a:latin typeface="Lato"/>
                <a:ea typeface="Lato"/>
                <a:cs typeface="Lato"/>
                <a:sym typeface="Lato"/>
              </a:defRPr>
            </a:lvl7pPr>
            <a:lvl8pPr lvl="7" algn="l">
              <a:lnSpc>
                <a:spcPct val="100000"/>
              </a:lnSpc>
              <a:spcBef>
                <a:spcPts val="0"/>
              </a:spcBef>
              <a:spcAft>
                <a:spcPts val="0"/>
              </a:spcAft>
              <a:buSzPts val="3000"/>
              <a:buNone/>
              <a:defRPr b="1">
                <a:latin typeface="Lato"/>
                <a:ea typeface="Lato"/>
                <a:cs typeface="Lato"/>
                <a:sym typeface="Lato"/>
              </a:defRPr>
            </a:lvl8pPr>
            <a:lvl9pPr lvl="8" algn="l">
              <a:lnSpc>
                <a:spcPct val="100000"/>
              </a:lnSpc>
              <a:spcBef>
                <a:spcPts val="0"/>
              </a:spcBef>
              <a:spcAft>
                <a:spcPts val="0"/>
              </a:spcAft>
              <a:buSzPts val="3000"/>
              <a:buNone/>
              <a:defRPr b="1">
                <a:latin typeface="Lato"/>
                <a:ea typeface="Lato"/>
                <a:cs typeface="Lato"/>
                <a:sym typeface="La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8" name="Shape 38"/>
        <p:cNvGrpSpPr/>
        <p:nvPr/>
      </p:nvGrpSpPr>
      <p:grpSpPr>
        <a:xfrm>
          <a:off x="0" y="0"/>
          <a:ext cx="0" cy="0"/>
          <a:chOff x="0" y="0"/>
          <a:chExt cx="0" cy="0"/>
        </a:xfrm>
      </p:grpSpPr>
      <p:sp>
        <p:nvSpPr>
          <p:cNvPr id="39" name="Google Shape;39;p48"/>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48"/>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48"/>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48"/>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 name="Google Shape;43;p48"/>
          <p:cNvSpPr txBox="1"/>
          <p:nvPr>
            <p:ph idx="1" type="body"/>
          </p:nvPr>
        </p:nvSpPr>
        <p:spPr>
          <a:xfrm>
            <a:off x="737850" y="1475700"/>
            <a:ext cx="6034500" cy="30432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44" name="Google Shape;44;p4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48"/>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48"/>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7" name="Shape 47"/>
        <p:cNvGrpSpPr/>
        <p:nvPr/>
      </p:nvGrpSpPr>
      <p:grpSpPr>
        <a:xfrm>
          <a:off x="0" y="0"/>
          <a:ext cx="0" cy="0"/>
          <a:chOff x="0" y="0"/>
          <a:chExt cx="0" cy="0"/>
        </a:xfrm>
      </p:grpSpPr>
      <p:sp>
        <p:nvSpPr>
          <p:cNvPr id="48" name="Google Shape;48;p49"/>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 name="Google Shape;49;p49"/>
          <p:cNvSpPr txBox="1"/>
          <p:nvPr>
            <p:ph idx="1" type="subTitle"/>
          </p:nvPr>
        </p:nvSpPr>
        <p:spPr>
          <a:xfrm>
            <a:off x="1034300" y="2840052"/>
            <a:ext cx="6342900" cy="78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chemeClr val="accent5"/>
              </a:buClr>
              <a:buSzPts val="3000"/>
              <a:buNone/>
              <a:defRPr sz="3000">
                <a:solidFill>
                  <a:schemeClr val="accent5"/>
                </a:solidFill>
              </a:defRPr>
            </a:lvl2pPr>
            <a:lvl3pPr lvl="2" algn="l">
              <a:lnSpc>
                <a:spcPct val="100000"/>
              </a:lnSpc>
              <a:spcBef>
                <a:spcPts val="0"/>
              </a:spcBef>
              <a:spcAft>
                <a:spcPts val="0"/>
              </a:spcAft>
              <a:buClr>
                <a:schemeClr val="accent5"/>
              </a:buClr>
              <a:buSzPts val="3000"/>
              <a:buNone/>
              <a:defRPr sz="3000">
                <a:solidFill>
                  <a:schemeClr val="accent5"/>
                </a:solidFill>
              </a:defRPr>
            </a:lvl3pPr>
            <a:lvl4pPr lvl="3" algn="l">
              <a:lnSpc>
                <a:spcPct val="100000"/>
              </a:lnSpc>
              <a:spcBef>
                <a:spcPts val="0"/>
              </a:spcBef>
              <a:spcAft>
                <a:spcPts val="0"/>
              </a:spcAft>
              <a:buClr>
                <a:schemeClr val="accent5"/>
              </a:buClr>
              <a:buSzPts val="3000"/>
              <a:buNone/>
              <a:defRPr sz="3000">
                <a:solidFill>
                  <a:schemeClr val="accent5"/>
                </a:solidFill>
              </a:defRPr>
            </a:lvl4pPr>
            <a:lvl5pPr lvl="4" algn="l">
              <a:lnSpc>
                <a:spcPct val="100000"/>
              </a:lnSpc>
              <a:spcBef>
                <a:spcPts val="0"/>
              </a:spcBef>
              <a:spcAft>
                <a:spcPts val="0"/>
              </a:spcAft>
              <a:buClr>
                <a:schemeClr val="accent5"/>
              </a:buClr>
              <a:buSzPts val="3000"/>
              <a:buNone/>
              <a:defRPr sz="3000">
                <a:solidFill>
                  <a:schemeClr val="accent5"/>
                </a:solidFill>
              </a:defRPr>
            </a:lvl5pPr>
            <a:lvl6pPr lvl="5" algn="l">
              <a:lnSpc>
                <a:spcPct val="100000"/>
              </a:lnSpc>
              <a:spcBef>
                <a:spcPts val="0"/>
              </a:spcBef>
              <a:spcAft>
                <a:spcPts val="0"/>
              </a:spcAft>
              <a:buClr>
                <a:schemeClr val="accent5"/>
              </a:buClr>
              <a:buSzPts val="3000"/>
              <a:buNone/>
              <a:defRPr sz="3000">
                <a:solidFill>
                  <a:schemeClr val="accent5"/>
                </a:solidFill>
              </a:defRPr>
            </a:lvl6pPr>
            <a:lvl7pPr lvl="6" algn="l">
              <a:lnSpc>
                <a:spcPct val="100000"/>
              </a:lnSpc>
              <a:spcBef>
                <a:spcPts val="0"/>
              </a:spcBef>
              <a:spcAft>
                <a:spcPts val="0"/>
              </a:spcAft>
              <a:buClr>
                <a:schemeClr val="accent5"/>
              </a:buClr>
              <a:buSzPts val="3000"/>
              <a:buNone/>
              <a:defRPr sz="3000">
                <a:solidFill>
                  <a:schemeClr val="accent5"/>
                </a:solidFill>
              </a:defRPr>
            </a:lvl7pPr>
            <a:lvl8pPr lvl="7" algn="l">
              <a:lnSpc>
                <a:spcPct val="100000"/>
              </a:lnSpc>
              <a:spcBef>
                <a:spcPts val="0"/>
              </a:spcBef>
              <a:spcAft>
                <a:spcPts val="0"/>
              </a:spcAft>
              <a:buClr>
                <a:schemeClr val="accent5"/>
              </a:buClr>
              <a:buSzPts val="3000"/>
              <a:buNone/>
              <a:defRPr sz="3000">
                <a:solidFill>
                  <a:schemeClr val="accent5"/>
                </a:solidFill>
              </a:defRPr>
            </a:lvl8pPr>
            <a:lvl9pPr lvl="8" algn="l">
              <a:lnSpc>
                <a:spcPct val="100000"/>
              </a:lnSpc>
              <a:spcBef>
                <a:spcPts val="0"/>
              </a:spcBef>
              <a:spcAft>
                <a:spcPts val="0"/>
              </a:spcAft>
              <a:buClr>
                <a:schemeClr val="accent5"/>
              </a:buClr>
              <a:buSzPts val="3000"/>
              <a:buNone/>
              <a:defRPr sz="3000">
                <a:solidFill>
                  <a:schemeClr val="accent5"/>
                </a:solidFill>
              </a:defRPr>
            </a:lvl9pPr>
          </a:lstStyle>
          <a:p/>
        </p:txBody>
      </p:sp>
      <p:sp>
        <p:nvSpPr>
          <p:cNvPr id="50" name="Google Shape;50;p49"/>
          <p:cNvSpPr/>
          <p:nvPr/>
        </p:nvSpPr>
        <p:spPr>
          <a:xfrm>
            <a:off x="14" y="2916528"/>
            <a:ext cx="9140444" cy="2224977"/>
          </a:xfrm>
          <a:custGeom>
            <a:rect b="b" l="l" r="r" t="t"/>
            <a:pathLst>
              <a:path extrusionOk="0" h="939800" w="386080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49"/>
          <p:cNvSpPr/>
          <p:nvPr/>
        </p:nvSpPr>
        <p:spPr>
          <a:xfrm>
            <a:off x="14" y="1925587"/>
            <a:ext cx="9140444" cy="3217196"/>
          </a:xfrm>
          <a:custGeom>
            <a:rect b="b" l="l" r="r" t="t"/>
            <a:pathLst>
              <a:path extrusionOk="0" h="1358900" w="386080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372"/>
                </a:srgbClr>
              </a:gs>
              <a:gs pos="100000">
                <a:srgbClr val="FF6A00">
                  <a:alpha val="71372"/>
                </a:srgbClr>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49"/>
          <p:cNvSpPr/>
          <p:nvPr/>
        </p:nvSpPr>
        <p:spPr>
          <a:xfrm>
            <a:off x="1518" y="3412751"/>
            <a:ext cx="9140444" cy="1728867"/>
          </a:xfrm>
          <a:custGeom>
            <a:rect b="b" l="l" r="r" t="t"/>
            <a:pathLst>
              <a:path extrusionOk="0" h="730250" w="386080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078"/>
                </a:srgbClr>
              </a:gs>
              <a:gs pos="100000">
                <a:srgbClr val="CC0000">
                  <a:alpha val="5686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4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50"/>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50"/>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50"/>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50"/>
          <p:cNvSpPr txBox="1"/>
          <p:nvPr>
            <p:ph idx="1" type="body"/>
          </p:nvPr>
        </p:nvSpPr>
        <p:spPr>
          <a:xfrm>
            <a:off x="737850" y="4406300"/>
            <a:ext cx="6236400" cy="519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Clr>
                <a:schemeClr val="accent5"/>
              </a:buClr>
              <a:buSzPts val="1800"/>
              <a:buNone/>
              <a:defRPr sz="1800">
                <a:solidFill>
                  <a:schemeClr val="accent5"/>
                </a:solidFill>
              </a:defRPr>
            </a:lvl1pPr>
          </a:lstStyle>
          <a:p/>
        </p:txBody>
      </p:sp>
      <p:sp>
        <p:nvSpPr>
          <p:cNvPr id="59" name="Google Shape;59;p5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50"/>
          <p:cNvSpPr txBox="1"/>
          <p:nvPr>
            <p:ph idx="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50"/>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Google Shape;62;p50"/>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51"/>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51"/>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51"/>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5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51"/>
          <p:cNvSpPr/>
          <p:nvPr/>
        </p:nvSpPr>
        <p:spPr>
          <a:xfrm>
            <a:off x="8473825" y="144475"/>
            <a:ext cx="548700" cy="548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51"/>
          <p:cNvPicPr preferRelativeResize="0"/>
          <p:nvPr/>
        </p:nvPicPr>
        <p:blipFill rotWithShape="1">
          <a:blip r:embed="rId2">
            <a:alphaModFix/>
          </a:blip>
          <a:srcRect b="1208" l="0" r="0" t="-1210"/>
          <a:stretch/>
        </p:blipFill>
        <p:spPr>
          <a:xfrm>
            <a:off x="8578060" y="286202"/>
            <a:ext cx="323962" cy="2977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0" name="Shape 70"/>
        <p:cNvGrpSpPr/>
        <p:nvPr/>
      </p:nvGrpSpPr>
      <p:grpSpPr>
        <a:xfrm>
          <a:off x="0" y="0"/>
          <a:ext cx="0" cy="0"/>
          <a:chOff x="0" y="0"/>
          <a:chExt cx="0" cy="0"/>
        </a:xfrm>
      </p:grpSpPr>
      <p:sp>
        <p:nvSpPr>
          <p:cNvPr id="71" name="Google Shape;71;p52"/>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52"/>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52"/>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52"/>
          <p:cNvSpPr/>
          <p:nvPr/>
        </p:nvSpPr>
        <p:spPr>
          <a:xfrm rot="10800000">
            <a:off x="-656"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52"/>
          <p:cNvSpPr/>
          <p:nvPr/>
        </p:nvSpPr>
        <p:spPr>
          <a:xfrm rot="10800000">
            <a:off x="2664"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372"/>
                </a:srgbClr>
              </a:gs>
              <a:gs pos="100000">
                <a:srgbClr val="FF6A00">
                  <a:alpha val="71372"/>
                </a:srgbClr>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52"/>
          <p:cNvSpPr/>
          <p:nvPr/>
        </p:nvSpPr>
        <p:spPr>
          <a:xfrm rot="10800000">
            <a:off x="7031"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078"/>
                </a:srgbClr>
              </a:gs>
              <a:gs pos="100000">
                <a:srgbClr val="CC0000">
                  <a:alpha val="56862"/>
                </a:srgbClr>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52"/>
          <p:cNvSpPr txBox="1"/>
          <p:nvPr>
            <p:ph idx="1" type="body"/>
          </p:nvPr>
        </p:nvSpPr>
        <p:spPr>
          <a:xfrm>
            <a:off x="2038025" y="1476000"/>
            <a:ext cx="5067900" cy="3045000"/>
          </a:xfrm>
          <a:prstGeom prst="rect">
            <a:avLst/>
          </a:prstGeom>
          <a:noFill/>
          <a:ln>
            <a:noFill/>
          </a:ln>
        </p:spPr>
        <p:txBody>
          <a:bodyPr anchorCtr="0" anchor="t" bIns="0" lIns="0" spcFirstLastPara="1" rIns="0" wrap="square" tIns="0">
            <a:noAutofit/>
          </a:bodyPr>
          <a:lstStyle>
            <a:lvl1pPr indent="-431800" lvl="0" marL="457200" algn="ctr">
              <a:lnSpc>
                <a:spcPct val="100000"/>
              </a:lnSpc>
              <a:spcBef>
                <a:spcPts val="600"/>
              </a:spcBef>
              <a:spcAft>
                <a:spcPts val="0"/>
              </a:spcAft>
              <a:buSzPts val="3200"/>
              <a:buChar char="◦"/>
              <a:defRPr i="1" sz="3200"/>
            </a:lvl1pPr>
            <a:lvl2pPr indent="-431800" lvl="1" marL="914400" algn="ctr">
              <a:lnSpc>
                <a:spcPct val="100000"/>
              </a:lnSpc>
              <a:spcBef>
                <a:spcPts val="0"/>
              </a:spcBef>
              <a:spcAft>
                <a:spcPts val="0"/>
              </a:spcAft>
              <a:buSzPts val="3200"/>
              <a:buChar char="◦"/>
              <a:defRPr i="1" sz="3200"/>
            </a:lvl2pPr>
            <a:lvl3pPr indent="-431800" lvl="2" marL="1371600" algn="ctr">
              <a:lnSpc>
                <a:spcPct val="100000"/>
              </a:lnSpc>
              <a:spcBef>
                <a:spcPts val="0"/>
              </a:spcBef>
              <a:spcAft>
                <a:spcPts val="0"/>
              </a:spcAft>
              <a:buSzPts val="3200"/>
              <a:buChar char="◦"/>
              <a:defRPr i="1" sz="3200"/>
            </a:lvl3pPr>
            <a:lvl4pPr indent="-431800" lvl="3" marL="1828800" algn="ctr">
              <a:lnSpc>
                <a:spcPct val="100000"/>
              </a:lnSpc>
              <a:spcBef>
                <a:spcPts val="0"/>
              </a:spcBef>
              <a:spcAft>
                <a:spcPts val="0"/>
              </a:spcAft>
              <a:buSzPts val="3200"/>
              <a:buChar char="◦"/>
              <a:defRPr i="1" sz="3200"/>
            </a:lvl4pPr>
            <a:lvl5pPr indent="-431800" lvl="4" marL="2286000" algn="ctr">
              <a:lnSpc>
                <a:spcPct val="100000"/>
              </a:lnSpc>
              <a:spcBef>
                <a:spcPts val="0"/>
              </a:spcBef>
              <a:spcAft>
                <a:spcPts val="0"/>
              </a:spcAft>
              <a:buSzPts val="3200"/>
              <a:buChar char="◦"/>
              <a:defRPr i="1" sz="3200"/>
            </a:lvl5pPr>
            <a:lvl6pPr indent="-431800" lvl="5" marL="2743200" algn="ctr">
              <a:lnSpc>
                <a:spcPct val="100000"/>
              </a:lnSpc>
              <a:spcBef>
                <a:spcPts val="0"/>
              </a:spcBef>
              <a:spcAft>
                <a:spcPts val="0"/>
              </a:spcAft>
              <a:buSzPts val="3200"/>
              <a:buChar char="◦"/>
              <a:defRPr i="1" sz="3200"/>
            </a:lvl6pPr>
            <a:lvl7pPr indent="-431800" lvl="6" marL="3200400" algn="ctr">
              <a:lnSpc>
                <a:spcPct val="100000"/>
              </a:lnSpc>
              <a:spcBef>
                <a:spcPts val="0"/>
              </a:spcBef>
              <a:spcAft>
                <a:spcPts val="0"/>
              </a:spcAft>
              <a:buSzPts val="3200"/>
              <a:buChar char="◦"/>
              <a:defRPr i="1" sz="3200"/>
            </a:lvl7pPr>
            <a:lvl8pPr indent="-431800" lvl="7" marL="3657600" algn="ctr">
              <a:lnSpc>
                <a:spcPct val="100000"/>
              </a:lnSpc>
              <a:spcBef>
                <a:spcPts val="0"/>
              </a:spcBef>
              <a:spcAft>
                <a:spcPts val="0"/>
              </a:spcAft>
              <a:buSzPts val="3200"/>
              <a:buChar char="◦"/>
              <a:defRPr i="1" sz="3200"/>
            </a:lvl8pPr>
            <a:lvl9pPr indent="-431800" lvl="8" marL="4114800" algn="ctr">
              <a:lnSpc>
                <a:spcPct val="100000"/>
              </a:lnSpc>
              <a:spcBef>
                <a:spcPts val="0"/>
              </a:spcBef>
              <a:spcAft>
                <a:spcPts val="0"/>
              </a:spcAft>
              <a:buSzPts val="3200"/>
              <a:buChar char="◦"/>
              <a:defRPr i="1" sz="3200"/>
            </a:lvl9pPr>
          </a:lstStyle>
          <a:p/>
        </p:txBody>
      </p:sp>
      <p:sp>
        <p:nvSpPr>
          <p:cNvPr id="78" name="Google Shape;78;p52"/>
          <p:cNvSpPr txBox="1"/>
          <p:nvPr/>
        </p:nvSpPr>
        <p:spPr>
          <a:xfrm>
            <a:off x="3593400" y="552769"/>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1" i="0" lang="en" sz="9600" u="none" cap="none" strike="noStrike">
                <a:solidFill>
                  <a:schemeClr val="accent5"/>
                </a:solidFill>
                <a:latin typeface="Lato"/>
                <a:ea typeface="Lato"/>
                <a:cs typeface="Lato"/>
                <a:sym typeface="Lato"/>
              </a:rPr>
              <a:t>“</a:t>
            </a:r>
            <a:endParaRPr b="1" i="0" sz="9600" u="none" cap="none" strike="noStrike">
              <a:solidFill>
                <a:schemeClr val="accent5"/>
              </a:solidFill>
              <a:latin typeface="Lato"/>
              <a:ea typeface="Lato"/>
              <a:cs typeface="Lato"/>
              <a:sym typeface="Lato"/>
            </a:endParaRPr>
          </a:p>
        </p:txBody>
      </p:sp>
      <p:sp>
        <p:nvSpPr>
          <p:cNvPr id="79" name="Google Shape;79;p5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52"/>
          <p:cNvSpPr txBox="1"/>
          <p:nvPr>
            <p:ph idx="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1pPr>
            <a:lvl2pPr lvl="1"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2pPr>
            <a:lvl3pPr lvl="2"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3pPr>
            <a:lvl4pPr lvl="3"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4pPr>
            <a:lvl5pPr lvl="4"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5pPr>
            <a:lvl6pPr lvl="5"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6pPr>
            <a:lvl7pPr lvl="6"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7pPr>
            <a:lvl8pPr lvl="7"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8pPr>
            <a:lvl9pPr lvl="8" marR="0" rtl="0" algn="l">
              <a:lnSpc>
                <a:spcPct val="100000"/>
              </a:lnSpc>
              <a:spcBef>
                <a:spcPts val="0"/>
              </a:spcBef>
              <a:spcAft>
                <a:spcPts val="0"/>
              </a:spcAft>
              <a:buClr>
                <a:schemeClr val="dk1"/>
              </a:buClr>
              <a:buSzPts val="3000"/>
              <a:buFont typeface="Lato Black"/>
              <a:buNone/>
              <a:defRPr b="0" i="0" sz="3000" u="none" cap="none" strike="noStrike">
                <a:solidFill>
                  <a:schemeClr val="dk1"/>
                </a:solidFill>
                <a:latin typeface="Lato Black"/>
                <a:ea typeface="Lato Black"/>
                <a:cs typeface="Lato Black"/>
                <a:sym typeface="Lato Black"/>
              </a:defRPr>
            </a:lvl9pPr>
          </a:lstStyle>
          <a:p/>
        </p:txBody>
      </p:sp>
      <p:sp>
        <p:nvSpPr>
          <p:cNvPr id="7" name="Google Shape;7;p43"/>
          <p:cNvSpPr txBox="1"/>
          <p:nvPr>
            <p:ph idx="1" type="body"/>
          </p:nvPr>
        </p:nvSpPr>
        <p:spPr>
          <a:xfrm>
            <a:off x="737850" y="1475700"/>
            <a:ext cx="6034500" cy="30432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60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1pPr>
            <a:lvl2pPr indent="-381000" lvl="1" marL="9144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2pPr>
            <a:lvl3pPr indent="-381000" lvl="2" marL="13716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3pPr>
            <a:lvl4pPr indent="-381000" lvl="3" marL="18288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4pPr>
            <a:lvl5pPr indent="-381000" lvl="4" marL="22860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5pPr>
            <a:lvl6pPr indent="-381000" lvl="5" marL="27432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6pPr>
            <a:lvl7pPr indent="-381000" lvl="6" marL="32004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7pPr>
            <a:lvl8pPr indent="-381000" lvl="7" marL="36576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8pPr>
            <a:lvl9pPr indent="-381000" lvl="8" marL="4114800" marR="0" rtl="0" algn="l">
              <a:lnSpc>
                <a:spcPct val="100000"/>
              </a:lnSpc>
              <a:spcBef>
                <a:spcPts val="0"/>
              </a:spcBef>
              <a:spcAft>
                <a:spcPts val="0"/>
              </a:spcAft>
              <a:buClr>
                <a:schemeClr val="accent4"/>
              </a:buClr>
              <a:buSzPts val="2400"/>
              <a:buFont typeface="Lato Light"/>
              <a:buChar char="◦"/>
              <a:defRPr b="0" i="0" sz="2400" u="none" cap="none" strike="noStrike">
                <a:solidFill>
                  <a:schemeClr val="dk1"/>
                </a:solidFill>
                <a:latin typeface="Lato Light"/>
                <a:ea typeface="Lato Light"/>
                <a:cs typeface="Lato Light"/>
                <a:sym typeface="Lato Light"/>
              </a:defRPr>
            </a:lvl9pPr>
          </a:lstStyle>
          <a:p/>
        </p:txBody>
      </p:sp>
      <p:sp>
        <p:nvSpPr>
          <p:cNvPr id="8" name="Google Shape;8;p4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43"/>
          <p:cNvPicPr preferRelativeResize="0"/>
          <p:nvPr/>
        </p:nvPicPr>
        <p:blipFill rotWithShape="1">
          <a:blip r:embed="rId1">
            <a:alphaModFix/>
          </a:blip>
          <a:srcRect b="1208" l="0" r="0" t="-1210"/>
          <a:stretch/>
        </p:blipFill>
        <p:spPr>
          <a:xfrm>
            <a:off x="8105831" y="227550"/>
            <a:ext cx="809733" cy="7442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drive.google.com/file/d/1RLQSSwICwN1XjnwwDf9ElQ5kss5she4k/view" TargetMode="Externa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drive.google.com/file/d/1BlXNfxjcAg0SYY4Krb5uMU3oWDBLzv5N/view" TargetMode="Externa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hvb_bTZOFqJ5l0uUU7xSQIcQZlAfWmVG/view" TargetMode="External"/><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ywZKiU9Ux7XVbF8_LH1j00LS0mlbp9dv/view" TargetMode="Externa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31.png"/><Relationship Id="rId6"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hyperlink" Target="https://public.tableau.com/app/profile/shuran.yang/viz/BDPNNDemographicAnalysis/1_1?publish=yes" TargetMode="External"/><Relationship Id="rId5" Type="http://schemas.openxmlformats.org/officeDocument/2006/relationships/hyperlink" Target="https://public.tableau.com/views/DatagoodxBDPNNMapDashboard/Dashboard2?:language=en-US&amp;:display_count=n&amp;:origin=viz_share_link" TargetMode="External"/><Relationship Id="rId6" Type="http://schemas.openxmlformats.org/officeDocument/2006/relationships/image" Target="../media/image39.png"/></Relationships>
</file>

<file path=ppt/slides/_rels/slide37.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46.jpg"/><Relationship Id="rId12"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jpg"/><Relationship Id="rId4" Type="http://schemas.openxmlformats.org/officeDocument/2006/relationships/image" Target="../media/image48.png"/><Relationship Id="rId9" Type="http://schemas.openxmlformats.org/officeDocument/2006/relationships/image" Target="../media/image40.jpg"/><Relationship Id="rId5" Type="http://schemas.openxmlformats.org/officeDocument/2006/relationships/image" Target="../media/image43.png"/><Relationship Id="rId6" Type="http://schemas.openxmlformats.org/officeDocument/2006/relationships/image" Target="../media/image50.jpg"/><Relationship Id="rId7" Type="http://schemas.openxmlformats.org/officeDocument/2006/relationships/image" Target="../media/image44.jpg"/><Relationship Id="rId8"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hyperlink" Target="https://docs.google.com/spreadsheets/d/12y49aPM2e14m0h6f55Pa6AUCeD5DlqrIkdxUYUch-Zs/edit#gid=505674511" TargetMode="External"/><Relationship Id="rId10" Type="http://schemas.openxmlformats.org/officeDocument/2006/relationships/hyperlink" Target="https://docs.google.com/spreadsheets/d/16wu_GWQE770MOjdeXpzAr3lL5iIPRn_Hcbjr0-MleRA/edit#gid=1676937607" TargetMode="External"/><Relationship Id="rId13" Type="http://schemas.openxmlformats.org/officeDocument/2006/relationships/hyperlink" Target="https://docs.google.com/spreadsheets/d/1YNmiDP8b1AF0Qri4wE6rC53DWscTvabWZ0TyU0hEJyQ/edit#gid=1103963421" TargetMode="External"/><Relationship Id="rId12" Type="http://schemas.openxmlformats.org/officeDocument/2006/relationships/hyperlink" Target="https://docs.google.com/spreadsheets/d/1c-DCbbWU4nFAuAWnkU3zUAHdY8A_JFxceUiLPXt-8F4/edit#gid=213032409" TargetMode="External"/><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docs.google.com/spreadsheets/d/1EnbIkoz1A-PJty-dLdQ7pPBunif2ZNXB92aq_qb0Mzw/edit#gid=380346784" TargetMode="External"/><Relationship Id="rId4" Type="http://schemas.openxmlformats.org/officeDocument/2006/relationships/hyperlink" Target="https://docs.google.com/spreadsheets/d/1Y2pJN_a7vRKCCh_5sk4x8eIw2HEIq91IO4L-MxzdZ4Q/edit#gid=1396156067" TargetMode="External"/><Relationship Id="rId9" Type="http://schemas.openxmlformats.org/officeDocument/2006/relationships/hyperlink" Target="https://docs.google.com/spreadsheets/d/1NQGzKIp-4lZbUsmX8ZFZXn2EhfxCxx_W9XSxZbMjx_0/edit#gid=1702674451" TargetMode="External"/><Relationship Id="rId5" Type="http://schemas.openxmlformats.org/officeDocument/2006/relationships/hyperlink" Target="https://berkeleyca.gov/safety-health/fire/fire-stations" TargetMode="External"/><Relationship Id="rId6" Type="http://schemas.openxmlformats.org/officeDocument/2006/relationships/hyperlink" Target="https://docs.google.com/spreadsheets/d/1og65yfM8J733OtFjMGVlfcC8C_zXsH8z3rgsM1UKCL8/edit?usp=drive_web&amp;ouid=111369404413894653867" TargetMode="External"/><Relationship Id="rId7" Type="http://schemas.openxmlformats.org/officeDocument/2006/relationships/hyperlink" Target="https://docs.google.com/spreadsheets/d/1EdrW_QwE0DfYqHaeoKPZ6r-kgh2a3Bo82eF3uZOFt3Y/edit#gid=64322863" TargetMode="External"/><Relationship Id="rId8" Type="http://schemas.openxmlformats.org/officeDocument/2006/relationships/hyperlink" Target="https://docs.google.com/spreadsheets/d/19Ex6bt3sxANIGKIcPfpso4GwronPK95VEKs3R1f6ri8/edit#gid=35823004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drive.google.com/file/d/1LcyeyMAmESqjW2WJMKU9XdfoPYUXzCs_/view" TargetMode="Externa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ph type="ctrTitle"/>
          </p:nvPr>
        </p:nvSpPr>
        <p:spPr>
          <a:xfrm>
            <a:off x="1034300" y="925025"/>
            <a:ext cx="7075500" cy="1159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5400"/>
              <a:buNone/>
            </a:pPr>
            <a:r>
              <a:rPr lang="en">
                <a:solidFill>
                  <a:schemeClr val="accent1"/>
                </a:solidFill>
              </a:rPr>
              <a:t>BDPNN</a:t>
            </a:r>
            <a:r>
              <a:rPr lang="en">
                <a:solidFill>
                  <a:schemeClr val="accent4"/>
                </a:solidFill>
              </a:rPr>
              <a:t> </a:t>
            </a:r>
            <a:endParaRPr>
              <a:solidFill>
                <a:schemeClr val="accent4"/>
              </a:solidFill>
            </a:endParaRPr>
          </a:p>
          <a:p>
            <a:pPr indent="0" lvl="0" marL="0" rtl="0" algn="ctr">
              <a:lnSpc>
                <a:spcPct val="100000"/>
              </a:lnSpc>
              <a:spcBef>
                <a:spcPts val="0"/>
              </a:spcBef>
              <a:spcAft>
                <a:spcPts val="0"/>
              </a:spcAft>
              <a:buSzPts val="5400"/>
              <a:buNone/>
            </a:pPr>
            <a:r>
              <a:rPr lang="en"/>
              <a:t>Final Deliverable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5"/>
          <p:cNvSpPr txBox="1"/>
          <p:nvPr>
            <p:ph type="title"/>
          </p:nvPr>
        </p:nvSpPr>
        <p:spPr>
          <a:xfrm>
            <a:off x="3441925" y="17935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Survey</a:t>
            </a:r>
            <a:endParaRPr/>
          </a:p>
        </p:txBody>
      </p:sp>
      <p:sp>
        <p:nvSpPr>
          <p:cNvPr id="224" name="Google Shape;224;p1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25" name="Google Shape;225;p15"/>
          <p:cNvPicPr preferRelativeResize="0"/>
          <p:nvPr/>
        </p:nvPicPr>
        <p:blipFill rotWithShape="1">
          <a:blip r:embed="rId3">
            <a:alphaModFix/>
          </a:blip>
          <a:srcRect b="0" l="0" r="0" t="0"/>
          <a:stretch/>
        </p:blipFill>
        <p:spPr>
          <a:xfrm>
            <a:off x="216688" y="252400"/>
            <a:ext cx="2945195" cy="4272151"/>
          </a:xfrm>
          <a:prstGeom prst="rect">
            <a:avLst/>
          </a:prstGeom>
          <a:noFill/>
          <a:ln>
            <a:noFill/>
          </a:ln>
        </p:spPr>
      </p:pic>
      <p:sp>
        <p:nvSpPr>
          <p:cNvPr id="226" name="Google Shape;226;p15"/>
          <p:cNvSpPr txBox="1"/>
          <p:nvPr>
            <p:ph idx="1" type="body"/>
          </p:nvPr>
        </p:nvSpPr>
        <p:spPr>
          <a:xfrm>
            <a:off x="3441925" y="1050150"/>
            <a:ext cx="4289100" cy="304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2400"/>
              <a:buNone/>
            </a:pPr>
            <a:r>
              <a:rPr b="1" lang="en" sz="1800">
                <a:latin typeface="Lato"/>
                <a:ea typeface="Lato"/>
                <a:cs typeface="Lato"/>
                <a:sym typeface="Lato"/>
              </a:rPr>
              <a:t>Demographics</a:t>
            </a:r>
            <a:r>
              <a:rPr lang="en" sz="1800"/>
              <a:t>: Gender, Race, Age</a:t>
            </a:r>
            <a:endParaRPr sz="1800"/>
          </a:p>
          <a:p>
            <a:pPr indent="0" lvl="0" marL="0" rtl="0" algn="l">
              <a:lnSpc>
                <a:spcPct val="100000"/>
              </a:lnSpc>
              <a:spcBef>
                <a:spcPts val="600"/>
              </a:spcBef>
              <a:spcAft>
                <a:spcPts val="0"/>
              </a:spcAft>
              <a:buSzPts val="2400"/>
              <a:buNone/>
            </a:pPr>
            <a:r>
              <a:rPr b="1" lang="en" sz="1800">
                <a:latin typeface="Lato"/>
                <a:ea typeface="Lato"/>
                <a:cs typeface="Lato"/>
                <a:sym typeface="Lato"/>
              </a:rPr>
              <a:t>Employment</a:t>
            </a:r>
            <a:r>
              <a:rPr lang="en" sz="1800"/>
              <a:t>: Status, Work Experience</a:t>
            </a:r>
            <a:endParaRPr sz="1800"/>
          </a:p>
          <a:p>
            <a:pPr indent="0" lvl="0" marL="0" rtl="0" algn="l">
              <a:lnSpc>
                <a:spcPct val="100000"/>
              </a:lnSpc>
              <a:spcBef>
                <a:spcPts val="600"/>
              </a:spcBef>
              <a:spcAft>
                <a:spcPts val="0"/>
              </a:spcAft>
              <a:buSzPts val="2400"/>
              <a:buNone/>
            </a:pPr>
            <a:r>
              <a:rPr b="1" lang="en" sz="1800">
                <a:latin typeface="Lato"/>
                <a:ea typeface="Lato"/>
                <a:cs typeface="Lato"/>
                <a:sym typeface="Lato"/>
              </a:rPr>
              <a:t>Current Involvement</a:t>
            </a:r>
            <a:r>
              <a:rPr lang="en" sz="1800"/>
              <a:t>: Mailing List, Attended Meetings/Workshops, Neighborhood Leaders, taken CERT classes</a:t>
            </a:r>
            <a:endParaRPr sz="1800"/>
          </a:p>
          <a:p>
            <a:pPr indent="0" lvl="0" marL="0" rtl="0" algn="l">
              <a:lnSpc>
                <a:spcPct val="100000"/>
              </a:lnSpc>
              <a:spcBef>
                <a:spcPts val="600"/>
              </a:spcBef>
              <a:spcAft>
                <a:spcPts val="0"/>
              </a:spcAft>
              <a:buSzPts val="2400"/>
              <a:buNone/>
            </a:pPr>
            <a:r>
              <a:rPr b="1" lang="en" sz="1800">
                <a:latin typeface="Lato"/>
                <a:ea typeface="Lato"/>
                <a:cs typeface="Lato"/>
                <a:sym typeface="Lato"/>
              </a:rPr>
              <a:t>Preparedness Information: </a:t>
            </a:r>
            <a:r>
              <a:rPr lang="en" sz="1800"/>
              <a:t>Emergency Kits, Knowledge of Emergency Zones</a:t>
            </a:r>
            <a:endParaRPr sz="1800"/>
          </a:p>
          <a:p>
            <a:pPr indent="0" lvl="0" marL="0" rtl="0" algn="l">
              <a:lnSpc>
                <a:spcPct val="100000"/>
              </a:lnSpc>
              <a:spcBef>
                <a:spcPts val="600"/>
              </a:spcBef>
              <a:spcAft>
                <a:spcPts val="0"/>
              </a:spcAft>
              <a:buSzPts val="2400"/>
              <a:buNone/>
            </a:pPr>
            <a:r>
              <a:rPr b="1" lang="en" sz="1800">
                <a:latin typeface="Lato"/>
                <a:ea typeface="Lato"/>
                <a:cs typeface="Lato"/>
                <a:sym typeface="Lato"/>
              </a:rPr>
              <a:t>Future Involvement</a:t>
            </a:r>
            <a:r>
              <a:rPr lang="en" sz="1800"/>
              <a:t>: Attending a Meeting, Event Volunteering, Event Organizing</a:t>
            </a:r>
            <a:endParaRPr sz="1800"/>
          </a:p>
          <a:p>
            <a:pPr indent="0" lvl="0" marL="0" rtl="0" algn="l">
              <a:lnSpc>
                <a:spcPct val="100000"/>
              </a:lnSpc>
              <a:spcBef>
                <a:spcPts val="600"/>
              </a:spcBef>
              <a:spcAft>
                <a:spcPts val="0"/>
              </a:spcAft>
              <a:buSzPts val="2400"/>
              <a:buNone/>
            </a:pPr>
            <a:r>
              <a:t/>
            </a:r>
            <a:endParaRPr sz="1800"/>
          </a:p>
          <a:p>
            <a:pPr indent="0" lvl="0" marL="0" rtl="0" algn="l">
              <a:lnSpc>
                <a:spcPct val="100000"/>
              </a:lnSpc>
              <a:spcBef>
                <a:spcPts val="600"/>
              </a:spcBef>
              <a:spcAft>
                <a:spcPts val="0"/>
              </a:spcAft>
              <a:buSzPts val="2400"/>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6"/>
          <p:cNvSpPr txBox="1"/>
          <p:nvPr>
            <p:ph type="title"/>
          </p:nvPr>
        </p:nvSpPr>
        <p:spPr>
          <a:xfrm>
            <a:off x="546125" y="2267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Survey Analysis</a:t>
            </a:r>
            <a:endParaRPr/>
          </a:p>
        </p:txBody>
      </p:sp>
      <p:sp>
        <p:nvSpPr>
          <p:cNvPr id="232" name="Google Shape;232;p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233" name="Google Shape;233;p16"/>
          <p:cNvPicPr preferRelativeResize="0"/>
          <p:nvPr/>
        </p:nvPicPr>
        <p:blipFill rotWithShape="1">
          <a:blip r:embed="rId3">
            <a:alphaModFix/>
          </a:blip>
          <a:srcRect b="700" l="0" r="0" t="699"/>
          <a:stretch/>
        </p:blipFill>
        <p:spPr>
          <a:xfrm>
            <a:off x="546125" y="1879350"/>
            <a:ext cx="1614450" cy="2525199"/>
          </a:xfrm>
          <a:prstGeom prst="rect">
            <a:avLst/>
          </a:prstGeom>
          <a:noFill/>
          <a:ln>
            <a:noFill/>
          </a:ln>
        </p:spPr>
      </p:pic>
      <p:pic>
        <p:nvPicPr>
          <p:cNvPr id="234" name="Google Shape;234;p16"/>
          <p:cNvPicPr preferRelativeResize="0"/>
          <p:nvPr/>
        </p:nvPicPr>
        <p:blipFill rotWithShape="1">
          <a:blip r:embed="rId4">
            <a:alphaModFix/>
          </a:blip>
          <a:srcRect b="0" l="5650" r="5650" t="0"/>
          <a:stretch/>
        </p:blipFill>
        <p:spPr>
          <a:xfrm>
            <a:off x="2373475" y="1803024"/>
            <a:ext cx="2921599" cy="2233225"/>
          </a:xfrm>
          <a:prstGeom prst="rect">
            <a:avLst/>
          </a:prstGeom>
          <a:noFill/>
          <a:ln>
            <a:noFill/>
          </a:ln>
        </p:spPr>
      </p:pic>
      <p:pic>
        <p:nvPicPr>
          <p:cNvPr id="235" name="Google Shape;235;p16"/>
          <p:cNvPicPr preferRelativeResize="0"/>
          <p:nvPr/>
        </p:nvPicPr>
        <p:blipFill rotWithShape="1">
          <a:blip r:embed="rId5">
            <a:alphaModFix/>
          </a:blip>
          <a:srcRect b="1987" l="0" r="0" t="1997"/>
          <a:stretch/>
        </p:blipFill>
        <p:spPr>
          <a:xfrm>
            <a:off x="5725727" y="1903225"/>
            <a:ext cx="1404068" cy="2525200"/>
          </a:xfrm>
          <a:prstGeom prst="rect">
            <a:avLst/>
          </a:prstGeom>
          <a:noFill/>
          <a:ln>
            <a:noFill/>
          </a:ln>
        </p:spPr>
      </p:pic>
      <p:sp>
        <p:nvSpPr>
          <p:cNvPr id="236" name="Google Shape;236;p16"/>
          <p:cNvSpPr txBox="1"/>
          <p:nvPr/>
        </p:nvSpPr>
        <p:spPr>
          <a:xfrm>
            <a:off x="546050" y="1263750"/>
            <a:ext cx="161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Light"/>
                <a:ea typeface="Lato Light"/>
                <a:cs typeface="Lato Light"/>
                <a:sym typeface="Lato Light"/>
              </a:rPr>
              <a:t>Age Range of Respondents</a:t>
            </a:r>
            <a:endParaRPr b="0" i="0" sz="1400" u="none" cap="none" strike="noStrike">
              <a:solidFill>
                <a:srgbClr val="000000"/>
              </a:solidFill>
              <a:latin typeface="Lato Light"/>
              <a:ea typeface="Lato Light"/>
              <a:cs typeface="Lato Light"/>
              <a:sym typeface="Lato Light"/>
            </a:endParaRPr>
          </a:p>
        </p:txBody>
      </p:sp>
      <p:sp>
        <p:nvSpPr>
          <p:cNvPr id="237" name="Google Shape;237;p16"/>
          <p:cNvSpPr txBox="1"/>
          <p:nvPr/>
        </p:nvSpPr>
        <p:spPr>
          <a:xfrm>
            <a:off x="2863925" y="1402825"/>
            <a:ext cx="1940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Light"/>
                <a:ea typeface="Lato Light"/>
                <a:cs typeface="Lato Light"/>
                <a:sym typeface="Lato Light"/>
              </a:rPr>
              <a:t>Employment Status</a:t>
            </a:r>
            <a:endParaRPr b="0" i="0" sz="1400" u="none" cap="none" strike="noStrike">
              <a:solidFill>
                <a:srgbClr val="000000"/>
              </a:solidFill>
              <a:latin typeface="Lato Light"/>
              <a:ea typeface="Lato Light"/>
              <a:cs typeface="Lato Light"/>
              <a:sym typeface="Lato Light"/>
            </a:endParaRPr>
          </a:p>
        </p:txBody>
      </p:sp>
      <p:sp>
        <p:nvSpPr>
          <p:cNvPr id="238" name="Google Shape;238;p16"/>
          <p:cNvSpPr txBox="1"/>
          <p:nvPr/>
        </p:nvSpPr>
        <p:spPr>
          <a:xfrm>
            <a:off x="5169425" y="1236625"/>
            <a:ext cx="2306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Light"/>
                <a:ea typeface="Lato Light"/>
                <a:cs typeface="Lato Light"/>
                <a:sym typeface="Lato Light"/>
              </a:rPr>
              <a:t>Interest in participating with BDPNN?</a:t>
            </a:r>
            <a:endParaRPr b="0" i="0" sz="1400" u="none" cap="none" strike="noStrike">
              <a:solidFill>
                <a:srgbClr val="000000"/>
              </a:solidFill>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244" name="Google Shape;244;p17"/>
          <p:cNvPicPr preferRelativeResize="0"/>
          <p:nvPr/>
        </p:nvPicPr>
        <p:blipFill rotWithShape="1">
          <a:blip r:embed="rId3">
            <a:alphaModFix/>
          </a:blip>
          <a:srcRect b="1661" l="0" r="0" t="1662"/>
          <a:stretch/>
        </p:blipFill>
        <p:spPr>
          <a:xfrm>
            <a:off x="3574875" y="1869775"/>
            <a:ext cx="3661898" cy="2787500"/>
          </a:xfrm>
          <a:prstGeom prst="rect">
            <a:avLst/>
          </a:prstGeom>
          <a:noFill/>
          <a:ln>
            <a:noFill/>
          </a:ln>
        </p:spPr>
      </p:pic>
      <p:sp>
        <p:nvSpPr>
          <p:cNvPr id="245" name="Google Shape;245;p17"/>
          <p:cNvSpPr txBox="1"/>
          <p:nvPr/>
        </p:nvSpPr>
        <p:spPr>
          <a:xfrm>
            <a:off x="1137550" y="1298300"/>
            <a:ext cx="161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Light"/>
                <a:ea typeface="Lato Light"/>
                <a:cs typeface="Lato Light"/>
                <a:sym typeface="Lato Light"/>
              </a:rPr>
              <a:t>Emergency Kit Ownership</a:t>
            </a:r>
            <a:endParaRPr b="0" i="0" sz="1400" u="none" cap="none" strike="noStrike">
              <a:solidFill>
                <a:srgbClr val="000000"/>
              </a:solidFill>
              <a:latin typeface="Lato Light"/>
              <a:ea typeface="Lato Light"/>
              <a:cs typeface="Lato Light"/>
              <a:sym typeface="Lato Light"/>
            </a:endParaRPr>
          </a:p>
        </p:txBody>
      </p:sp>
      <p:sp>
        <p:nvSpPr>
          <p:cNvPr id="246" name="Google Shape;246;p17"/>
          <p:cNvSpPr txBox="1"/>
          <p:nvPr/>
        </p:nvSpPr>
        <p:spPr>
          <a:xfrm>
            <a:off x="4252475" y="1298300"/>
            <a:ext cx="230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Light"/>
                <a:ea typeface="Lato Light"/>
                <a:cs typeface="Lato Light"/>
                <a:sym typeface="Lato Light"/>
              </a:rPr>
              <a:t>Organized Group Status</a:t>
            </a:r>
            <a:endParaRPr b="0" i="0" sz="1400" u="none" cap="none" strike="noStrike">
              <a:solidFill>
                <a:srgbClr val="000000"/>
              </a:solidFill>
              <a:latin typeface="Lato Light"/>
              <a:ea typeface="Lato Light"/>
              <a:cs typeface="Lato Light"/>
              <a:sym typeface="Lato Light"/>
            </a:endParaRPr>
          </a:p>
        </p:txBody>
      </p:sp>
      <p:pic>
        <p:nvPicPr>
          <p:cNvPr id="247" name="Google Shape;247;p17"/>
          <p:cNvPicPr preferRelativeResize="0"/>
          <p:nvPr/>
        </p:nvPicPr>
        <p:blipFill rotWithShape="1">
          <a:blip r:embed="rId4">
            <a:alphaModFix/>
          </a:blip>
          <a:srcRect b="0" l="0" r="0" t="0"/>
          <a:stretch/>
        </p:blipFill>
        <p:spPr>
          <a:xfrm>
            <a:off x="1277974" y="1869775"/>
            <a:ext cx="1333763" cy="2787499"/>
          </a:xfrm>
          <a:prstGeom prst="rect">
            <a:avLst/>
          </a:prstGeom>
          <a:noFill/>
          <a:ln>
            <a:noFill/>
          </a:ln>
        </p:spPr>
      </p:pic>
      <p:sp>
        <p:nvSpPr>
          <p:cNvPr id="248" name="Google Shape;248;p17"/>
          <p:cNvSpPr txBox="1"/>
          <p:nvPr>
            <p:ph type="title"/>
          </p:nvPr>
        </p:nvSpPr>
        <p:spPr>
          <a:xfrm>
            <a:off x="546125" y="2267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Survey Analysis (cont.)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254" name="Google Shape;254;p18"/>
          <p:cNvPicPr preferRelativeResize="0"/>
          <p:nvPr/>
        </p:nvPicPr>
        <p:blipFill rotWithShape="1">
          <a:blip r:embed="rId3">
            <a:alphaModFix/>
          </a:blip>
          <a:srcRect b="0" l="0" r="0" t="0"/>
          <a:stretch/>
        </p:blipFill>
        <p:spPr>
          <a:xfrm>
            <a:off x="3945200" y="1109425"/>
            <a:ext cx="3657600" cy="2924175"/>
          </a:xfrm>
          <a:prstGeom prst="rect">
            <a:avLst/>
          </a:prstGeom>
          <a:noFill/>
          <a:ln>
            <a:noFill/>
          </a:ln>
        </p:spPr>
      </p:pic>
      <p:sp>
        <p:nvSpPr>
          <p:cNvPr id="255" name="Google Shape;255;p18"/>
          <p:cNvSpPr txBox="1"/>
          <p:nvPr>
            <p:ph type="title"/>
          </p:nvPr>
        </p:nvSpPr>
        <p:spPr>
          <a:xfrm>
            <a:off x="546125" y="2267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Survey Analysis (cont.)</a:t>
            </a:r>
            <a:endParaRPr/>
          </a:p>
        </p:txBody>
      </p:sp>
      <p:pic>
        <p:nvPicPr>
          <p:cNvPr id="256" name="Google Shape;256;p18"/>
          <p:cNvPicPr preferRelativeResize="0"/>
          <p:nvPr/>
        </p:nvPicPr>
        <p:blipFill rotWithShape="1">
          <a:blip r:embed="rId4">
            <a:alphaModFix/>
          </a:blip>
          <a:srcRect b="0" l="0" r="0" t="0"/>
          <a:stretch/>
        </p:blipFill>
        <p:spPr>
          <a:xfrm>
            <a:off x="152400" y="1123425"/>
            <a:ext cx="3523479" cy="386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p:nvPr/>
        </p:nvSpPr>
        <p:spPr>
          <a:xfrm>
            <a:off x="866061" y="1139325"/>
            <a:ext cx="1161000" cy="1145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9"/>
          <p:cNvSpPr txBox="1"/>
          <p:nvPr>
            <p:ph idx="4294967295" type="subTitle"/>
          </p:nvPr>
        </p:nvSpPr>
        <p:spPr>
          <a:xfrm>
            <a:off x="503388" y="2334446"/>
            <a:ext cx="1997100" cy="29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Members 65+</a:t>
            </a:r>
            <a:endParaRPr b="0" i="0" sz="1600" u="none" cap="none" strike="noStrike">
              <a:solidFill>
                <a:schemeClr val="dk1"/>
              </a:solidFill>
              <a:latin typeface="Lato Light"/>
              <a:ea typeface="Lato Light"/>
              <a:cs typeface="Lato Light"/>
              <a:sym typeface="Lato Light"/>
            </a:endParaRPr>
          </a:p>
        </p:txBody>
      </p:sp>
      <p:sp>
        <p:nvSpPr>
          <p:cNvPr id="263" name="Google Shape;263;p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sp>
        <p:nvSpPr>
          <p:cNvPr id="264" name="Google Shape;264;p19"/>
          <p:cNvSpPr txBox="1"/>
          <p:nvPr>
            <p:ph idx="4294967295" type="ctrTitle"/>
          </p:nvPr>
        </p:nvSpPr>
        <p:spPr>
          <a:xfrm>
            <a:off x="873908" y="1424220"/>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69</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
        <p:nvSpPr>
          <p:cNvPr id="265" name="Google Shape;265;p19"/>
          <p:cNvSpPr/>
          <p:nvPr/>
        </p:nvSpPr>
        <p:spPr>
          <a:xfrm>
            <a:off x="2911633" y="1139325"/>
            <a:ext cx="1161000" cy="114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txBox="1"/>
          <p:nvPr>
            <p:ph idx="4294967295" type="subTitle"/>
          </p:nvPr>
        </p:nvSpPr>
        <p:spPr>
          <a:xfrm>
            <a:off x="2548970" y="2334446"/>
            <a:ext cx="1886400" cy="29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Members 18-39</a:t>
            </a:r>
            <a:endParaRPr b="0" i="0" sz="1600" u="none" cap="none" strike="noStrike">
              <a:solidFill>
                <a:schemeClr val="dk1"/>
              </a:solidFill>
              <a:latin typeface="Lato Light"/>
              <a:ea typeface="Lato Light"/>
              <a:cs typeface="Lato Light"/>
              <a:sym typeface="Lato Light"/>
            </a:endParaRPr>
          </a:p>
        </p:txBody>
      </p:sp>
      <p:sp>
        <p:nvSpPr>
          <p:cNvPr id="267" name="Google Shape;267;p19"/>
          <p:cNvSpPr/>
          <p:nvPr/>
        </p:nvSpPr>
        <p:spPr>
          <a:xfrm>
            <a:off x="837672" y="2970495"/>
            <a:ext cx="1161000" cy="1145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txBox="1"/>
          <p:nvPr>
            <p:ph idx="4294967295" type="subTitle"/>
          </p:nvPr>
        </p:nvSpPr>
        <p:spPr>
          <a:xfrm>
            <a:off x="475000" y="4165612"/>
            <a:ext cx="1886400" cy="29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Neighborhood Groups Organized</a:t>
            </a:r>
            <a:endParaRPr b="0" i="0" sz="1600" u="none" cap="none" strike="noStrike">
              <a:solidFill>
                <a:schemeClr val="dk1"/>
              </a:solidFill>
              <a:latin typeface="Lato Light"/>
              <a:ea typeface="Lato Light"/>
              <a:cs typeface="Lato Light"/>
              <a:sym typeface="Lato Light"/>
            </a:endParaRPr>
          </a:p>
        </p:txBody>
      </p:sp>
      <p:sp>
        <p:nvSpPr>
          <p:cNvPr id="269" name="Google Shape;269;p19"/>
          <p:cNvSpPr/>
          <p:nvPr/>
        </p:nvSpPr>
        <p:spPr>
          <a:xfrm>
            <a:off x="2981207" y="2970506"/>
            <a:ext cx="1161000" cy="1145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txBox="1"/>
          <p:nvPr>
            <p:ph idx="4294967295" type="subTitle"/>
          </p:nvPr>
        </p:nvSpPr>
        <p:spPr>
          <a:xfrm>
            <a:off x="2618490" y="4165606"/>
            <a:ext cx="1886400" cy="633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Have up-to-date emergency kits</a:t>
            </a:r>
            <a:endParaRPr b="0" i="0" sz="1600" u="none" cap="none" strike="noStrike">
              <a:solidFill>
                <a:schemeClr val="dk1"/>
              </a:solidFill>
              <a:latin typeface="Lato Light"/>
              <a:ea typeface="Lato Light"/>
              <a:cs typeface="Lato Light"/>
              <a:sym typeface="Lato Light"/>
            </a:endParaRPr>
          </a:p>
        </p:txBody>
      </p:sp>
      <p:sp>
        <p:nvSpPr>
          <p:cNvPr id="271" name="Google Shape;271;p19"/>
          <p:cNvSpPr/>
          <p:nvPr/>
        </p:nvSpPr>
        <p:spPr>
          <a:xfrm>
            <a:off x="4975469" y="2970506"/>
            <a:ext cx="1161000" cy="11454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txBox="1"/>
          <p:nvPr>
            <p:ph idx="4294967295" type="subTitle"/>
          </p:nvPr>
        </p:nvSpPr>
        <p:spPr>
          <a:xfrm>
            <a:off x="4517140" y="4136546"/>
            <a:ext cx="2154300" cy="29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Interested in participating with BDPNN</a:t>
            </a:r>
            <a:endParaRPr b="0" i="0" sz="1600" u="none" cap="none" strike="noStrike">
              <a:solidFill>
                <a:schemeClr val="dk1"/>
              </a:solidFill>
              <a:latin typeface="Lato Light"/>
              <a:ea typeface="Lato Light"/>
              <a:cs typeface="Lato Light"/>
              <a:sym typeface="Lato Light"/>
            </a:endParaRPr>
          </a:p>
        </p:txBody>
      </p:sp>
      <p:sp>
        <p:nvSpPr>
          <p:cNvPr id="273" name="Google Shape;273;p19"/>
          <p:cNvSpPr/>
          <p:nvPr/>
        </p:nvSpPr>
        <p:spPr>
          <a:xfrm>
            <a:off x="4949366" y="1139325"/>
            <a:ext cx="1161000" cy="1145400"/>
          </a:xfrm>
          <a:prstGeom prst="ellipse">
            <a:avLst/>
          </a:prstGeom>
          <a:solidFill>
            <a:srgbClr val="E456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txBox="1"/>
          <p:nvPr>
            <p:ph idx="4294967295" type="subTitle"/>
          </p:nvPr>
        </p:nvSpPr>
        <p:spPr>
          <a:xfrm>
            <a:off x="4517149" y="2334446"/>
            <a:ext cx="2049300" cy="29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00"/>
              </a:spcBef>
              <a:spcAft>
                <a:spcPts val="0"/>
              </a:spcAft>
              <a:buClr>
                <a:schemeClr val="accent4"/>
              </a:buClr>
              <a:buSzPts val="2400"/>
              <a:buFont typeface="Lato Light"/>
              <a:buNone/>
            </a:pPr>
            <a:r>
              <a:rPr b="0" i="0" lang="en" sz="1600" u="none" cap="none" strike="noStrike">
                <a:solidFill>
                  <a:schemeClr val="dk1"/>
                </a:solidFill>
                <a:latin typeface="Lato Light"/>
                <a:ea typeface="Lato Light"/>
                <a:cs typeface="Lato Light"/>
                <a:sym typeface="Lato Light"/>
              </a:rPr>
              <a:t>Members Retired</a:t>
            </a:r>
            <a:endParaRPr b="0" i="0" sz="1600" u="none" cap="none" strike="noStrike">
              <a:solidFill>
                <a:schemeClr val="dk1"/>
              </a:solidFill>
              <a:latin typeface="Lato Light"/>
              <a:ea typeface="Lato Light"/>
              <a:cs typeface="Lato Light"/>
              <a:sym typeface="Lato Light"/>
            </a:endParaRPr>
          </a:p>
        </p:txBody>
      </p:sp>
      <p:sp>
        <p:nvSpPr>
          <p:cNvPr id="275" name="Google Shape;275;p19"/>
          <p:cNvSpPr txBox="1"/>
          <p:nvPr>
            <p:ph idx="4294967295" type="title"/>
          </p:nvPr>
        </p:nvSpPr>
        <p:spPr>
          <a:xfrm>
            <a:off x="698525" y="2267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Demographic Insights Summary</a:t>
            </a:r>
            <a:endParaRPr/>
          </a:p>
        </p:txBody>
      </p:sp>
      <p:sp>
        <p:nvSpPr>
          <p:cNvPr id="276" name="Google Shape;276;p19"/>
          <p:cNvSpPr txBox="1"/>
          <p:nvPr>
            <p:ph idx="4294967295" type="ctrTitle"/>
          </p:nvPr>
        </p:nvSpPr>
        <p:spPr>
          <a:xfrm>
            <a:off x="2952214" y="1424208"/>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2</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
        <p:nvSpPr>
          <p:cNvPr id="277" name="Google Shape;277;p19"/>
          <p:cNvSpPr txBox="1"/>
          <p:nvPr>
            <p:ph idx="4294967295" type="ctrTitle"/>
          </p:nvPr>
        </p:nvSpPr>
        <p:spPr>
          <a:xfrm>
            <a:off x="4991858" y="1424208"/>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62</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
        <p:nvSpPr>
          <p:cNvPr id="278" name="Google Shape;278;p19"/>
          <p:cNvSpPr txBox="1"/>
          <p:nvPr>
            <p:ph idx="4294967295" type="ctrTitle"/>
          </p:nvPr>
        </p:nvSpPr>
        <p:spPr>
          <a:xfrm>
            <a:off x="866067" y="3255397"/>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41</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
        <p:nvSpPr>
          <p:cNvPr id="279" name="Google Shape;279;p19"/>
          <p:cNvSpPr txBox="1"/>
          <p:nvPr>
            <p:ph idx="4294967295" type="ctrTitle"/>
          </p:nvPr>
        </p:nvSpPr>
        <p:spPr>
          <a:xfrm>
            <a:off x="3019904" y="3255373"/>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75</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
        <p:nvSpPr>
          <p:cNvPr id="280" name="Google Shape;280;p19"/>
          <p:cNvSpPr txBox="1"/>
          <p:nvPr>
            <p:ph idx="4294967295" type="ctrTitle"/>
          </p:nvPr>
        </p:nvSpPr>
        <p:spPr>
          <a:xfrm>
            <a:off x="4991857" y="3255373"/>
            <a:ext cx="1161000" cy="5757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3600" u="none" cap="none" strike="noStrike">
                <a:solidFill>
                  <a:schemeClr val="lt1"/>
                </a:solidFill>
                <a:latin typeface="Lato Black"/>
                <a:ea typeface="Lato Black"/>
                <a:cs typeface="Lato Black"/>
                <a:sym typeface="Lato Black"/>
              </a:rPr>
              <a:t>62</a:t>
            </a:r>
            <a:r>
              <a:rPr b="0" i="0" lang="en" sz="1800" u="none" cap="none" strike="noStrike">
                <a:solidFill>
                  <a:schemeClr val="lt1"/>
                </a:solidFill>
                <a:latin typeface="Lato Black"/>
                <a:ea typeface="Lato Black"/>
                <a:cs typeface="Lato Black"/>
                <a:sym typeface="Lato Black"/>
              </a:rPr>
              <a:t>%</a:t>
            </a:r>
            <a:endParaRPr b="0" i="0" sz="1800" u="none" cap="none" strike="noStrike">
              <a:solidFill>
                <a:schemeClr val="lt1"/>
              </a:solidFill>
              <a:latin typeface="Lato Black"/>
              <a:ea typeface="Lato Black"/>
              <a:cs typeface="Lato Black"/>
              <a:sym typeface="La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0"/>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solidFill>
                  <a:schemeClr val="accent1"/>
                </a:solidFill>
              </a:rPr>
              <a:t>3.</a:t>
            </a:r>
            <a:endParaRPr>
              <a:solidFill>
                <a:schemeClr val="accent1"/>
              </a:solidFill>
            </a:endParaRPr>
          </a:p>
          <a:p>
            <a:pPr indent="0" lvl="0" marL="0" rtl="0" algn="l">
              <a:lnSpc>
                <a:spcPct val="100000"/>
              </a:lnSpc>
              <a:spcBef>
                <a:spcPts val="0"/>
              </a:spcBef>
              <a:spcAft>
                <a:spcPts val="0"/>
              </a:spcAft>
              <a:buSzPts val="4800"/>
              <a:buNone/>
            </a:pPr>
            <a:r>
              <a:rPr lang="en"/>
              <a:t>Disaster Analysis</a:t>
            </a:r>
            <a:endParaRPr/>
          </a:p>
        </p:txBody>
      </p:sp>
      <p:sp>
        <p:nvSpPr>
          <p:cNvPr id="286" name="Google Shape;286;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idx="1" type="body"/>
          </p:nvPr>
        </p:nvSpPr>
        <p:spPr>
          <a:xfrm>
            <a:off x="5980975" y="1186450"/>
            <a:ext cx="1688100" cy="304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 sz="2100">
                <a:solidFill>
                  <a:srgbClr val="000000"/>
                </a:solidFill>
              </a:rPr>
              <a:t>Large earthquakes are those of magnitude 6 or higher.</a:t>
            </a:r>
            <a:endParaRPr sz="2100">
              <a:solidFill>
                <a:srgbClr val="000000"/>
              </a:solidFill>
            </a:endParaRPr>
          </a:p>
          <a:p>
            <a:pPr indent="0" lvl="0" marL="0" rtl="0" algn="l">
              <a:lnSpc>
                <a:spcPct val="100000"/>
              </a:lnSpc>
              <a:spcBef>
                <a:spcPts val="600"/>
              </a:spcBef>
              <a:spcAft>
                <a:spcPts val="0"/>
              </a:spcAft>
              <a:buSzPts val="2400"/>
              <a:buNone/>
            </a:pPr>
            <a:r>
              <a:t/>
            </a:r>
            <a:endParaRPr sz="1400"/>
          </a:p>
        </p:txBody>
      </p:sp>
      <p:sp>
        <p:nvSpPr>
          <p:cNvPr id="292" name="Google Shape;292;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93" name="Google Shape;293;p21"/>
          <p:cNvPicPr preferRelativeResize="0"/>
          <p:nvPr/>
        </p:nvPicPr>
        <p:blipFill rotWithShape="1">
          <a:blip r:embed="rId3">
            <a:alphaModFix/>
          </a:blip>
          <a:srcRect b="0" l="0" r="0" t="0"/>
          <a:stretch/>
        </p:blipFill>
        <p:spPr>
          <a:xfrm>
            <a:off x="383300" y="841900"/>
            <a:ext cx="5422076" cy="3518875"/>
          </a:xfrm>
          <a:prstGeom prst="rect">
            <a:avLst/>
          </a:prstGeom>
          <a:noFill/>
          <a:ln>
            <a:noFill/>
          </a:ln>
        </p:spPr>
      </p:pic>
      <p:sp>
        <p:nvSpPr>
          <p:cNvPr id="294" name="Google Shape;294;p21"/>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Earthquakes Over 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00" name="Google Shape;300;p22"/>
          <p:cNvPicPr preferRelativeResize="0"/>
          <p:nvPr/>
        </p:nvPicPr>
        <p:blipFill rotWithShape="1">
          <a:blip r:embed="rId3">
            <a:alphaModFix/>
          </a:blip>
          <a:srcRect b="0" l="0" r="0" t="0"/>
          <a:stretch/>
        </p:blipFill>
        <p:spPr>
          <a:xfrm>
            <a:off x="410625" y="944275"/>
            <a:ext cx="3272175" cy="3272175"/>
          </a:xfrm>
          <a:prstGeom prst="rect">
            <a:avLst/>
          </a:prstGeom>
          <a:noFill/>
          <a:ln>
            <a:noFill/>
          </a:ln>
        </p:spPr>
      </p:pic>
      <p:sp>
        <p:nvSpPr>
          <p:cNvPr id="301" name="Google Shape;301;p22"/>
          <p:cNvSpPr txBox="1"/>
          <p:nvPr/>
        </p:nvSpPr>
        <p:spPr>
          <a:xfrm>
            <a:off x="3944950" y="998500"/>
            <a:ext cx="31635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Lato Light"/>
                <a:ea typeface="Lato Light"/>
                <a:cs typeface="Lato Light"/>
                <a:sym typeface="Lato Light"/>
              </a:rPr>
              <a:t>Locations of impactful earthquakes over past </a:t>
            </a:r>
            <a:br>
              <a:rPr b="0" i="0" lang="en" sz="2100" u="none" cap="none" strike="noStrike">
                <a:solidFill>
                  <a:srgbClr val="000000"/>
                </a:solidFill>
                <a:latin typeface="Lato Light"/>
                <a:ea typeface="Lato Light"/>
                <a:cs typeface="Lato Light"/>
                <a:sym typeface="Lato Light"/>
              </a:rPr>
            </a:br>
            <a:r>
              <a:rPr b="0" i="0" lang="en" sz="2100" u="none" cap="none" strike="noStrike">
                <a:solidFill>
                  <a:srgbClr val="000000"/>
                </a:solidFill>
                <a:latin typeface="Lato Light"/>
                <a:ea typeface="Lato Light"/>
                <a:cs typeface="Lato Light"/>
                <a:sym typeface="Lato Light"/>
              </a:rPr>
              <a:t>90 years. </a:t>
            </a:r>
            <a:endParaRPr b="0" i="0" sz="21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Lato Light"/>
                <a:ea typeface="Lato Light"/>
                <a:cs typeface="Lato Light"/>
                <a:sym typeface="Lato Light"/>
              </a:rPr>
              <a:t>Most condensed around Hayward, San Andreas fault lines</a:t>
            </a:r>
            <a:endParaRPr b="0" i="0" sz="21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pic>
        <p:nvPicPr>
          <p:cNvPr id="302" name="Google Shape;302;p22"/>
          <p:cNvPicPr preferRelativeResize="0"/>
          <p:nvPr/>
        </p:nvPicPr>
        <p:blipFill rotWithShape="1">
          <a:blip r:embed="rId4">
            <a:alphaModFix/>
          </a:blip>
          <a:srcRect b="0" l="0" r="0" t="0"/>
          <a:stretch/>
        </p:blipFill>
        <p:spPr>
          <a:xfrm>
            <a:off x="3944950" y="3564775"/>
            <a:ext cx="3377975" cy="610975"/>
          </a:xfrm>
          <a:prstGeom prst="rect">
            <a:avLst/>
          </a:prstGeom>
          <a:noFill/>
          <a:ln>
            <a:noFill/>
          </a:ln>
        </p:spPr>
      </p:pic>
      <p:sp>
        <p:nvSpPr>
          <p:cNvPr id="303" name="Google Shape;303;p22"/>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Earthquakes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09" name="Google Shape;309;p23"/>
          <p:cNvPicPr preferRelativeResize="0"/>
          <p:nvPr/>
        </p:nvPicPr>
        <p:blipFill rotWithShape="1">
          <a:blip r:embed="rId3">
            <a:alphaModFix/>
          </a:blip>
          <a:srcRect b="0" l="0" r="0" t="0"/>
          <a:stretch/>
        </p:blipFill>
        <p:spPr>
          <a:xfrm>
            <a:off x="1840275" y="1745000"/>
            <a:ext cx="5463448" cy="2914275"/>
          </a:xfrm>
          <a:prstGeom prst="rect">
            <a:avLst/>
          </a:prstGeom>
          <a:noFill/>
          <a:ln>
            <a:noFill/>
          </a:ln>
        </p:spPr>
      </p:pic>
      <p:pic>
        <p:nvPicPr>
          <p:cNvPr id="310" name="Google Shape;310;p23"/>
          <p:cNvPicPr preferRelativeResize="0"/>
          <p:nvPr/>
        </p:nvPicPr>
        <p:blipFill rotWithShape="1">
          <a:blip r:embed="rId4">
            <a:alphaModFix/>
          </a:blip>
          <a:srcRect b="0" l="0" r="0" t="0"/>
          <a:stretch/>
        </p:blipFill>
        <p:spPr>
          <a:xfrm>
            <a:off x="737850" y="1138063"/>
            <a:ext cx="5067300" cy="533400"/>
          </a:xfrm>
          <a:prstGeom prst="rect">
            <a:avLst/>
          </a:prstGeom>
          <a:noFill/>
          <a:ln cap="flat" cmpd="sng" w="19050">
            <a:solidFill>
              <a:srgbClr val="F9CB9C"/>
            </a:solidFill>
            <a:prstDash val="solid"/>
            <a:round/>
            <a:headEnd len="sm" w="sm" type="none"/>
            <a:tailEnd len="sm" w="sm" type="none"/>
          </a:ln>
          <a:effectLst>
            <a:outerShdw blurRad="57150" rotWithShape="0" algn="bl" dir="5400000" dist="19050">
              <a:srgbClr val="000000">
                <a:alpha val="49803"/>
              </a:srgbClr>
            </a:outerShdw>
          </a:effectLst>
        </p:spPr>
      </p:pic>
      <p:sp>
        <p:nvSpPr>
          <p:cNvPr id="311" name="Google Shape;311;p23"/>
          <p:cNvSpPr txBox="1"/>
          <p:nvPr>
            <p:ph idx="1" type="body"/>
          </p:nvPr>
        </p:nvSpPr>
        <p:spPr>
          <a:xfrm>
            <a:off x="219975" y="1791650"/>
            <a:ext cx="1620300" cy="304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2400"/>
              <a:buNone/>
            </a:pPr>
            <a:r>
              <a:rPr b="1" lang="en" sz="1400">
                <a:latin typeface="Lato"/>
                <a:ea typeface="Lato"/>
                <a:cs typeface="Lato"/>
                <a:sym typeface="Lato"/>
              </a:rPr>
              <a:t>Distance</a:t>
            </a:r>
            <a:r>
              <a:rPr lang="en" sz="1400"/>
              <a:t> is calculated based on latitude and longitude, and filtered by a buffer value.</a:t>
            </a:r>
            <a:endParaRPr sz="1400"/>
          </a:p>
          <a:p>
            <a:pPr indent="0" lvl="0" marL="0" rtl="0" algn="l">
              <a:lnSpc>
                <a:spcPct val="100000"/>
              </a:lnSpc>
              <a:spcBef>
                <a:spcPts val="600"/>
              </a:spcBef>
              <a:spcAft>
                <a:spcPts val="0"/>
              </a:spcAft>
              <a:buSzPts val="2400"/>
              <a:buNone/>
            </a:pPr>
            <a:r>
              <a:rPr b="1" lang="en" sz="1400">
                <a:latin typeface="Lato"/>
                <a:ea typeface="Lato"/>
                <a:cs typeface="Lato"/>
                <a:sym typeface="Lato"/>
              </a:rPr>
              <a:t>Intensity</a:t>
            </a:r>
            <a:r>
              <a:rPr lang="en" sz="1400"/>
              <a:t> is calculated based on Magnitude and Depth.</a:t>
            </a:r>
            <a:endParaRPr sz="1400"/>
          </a:p>
          <a:p>
            <a:pPr indent="0" lvl="0" marL="0" rtl="0" algn="l">
              <a:lnSpc>
                <a:spcPct val="100000"/>
              </a:lnSpc>
              <a:spcBef>
                <a:spcPts val="600"/>
              </a:spcBef>
              <a:spcAft>
                <a:spcPts val="0"/>
              </a:spcAft>
              <a:buSzPts val="2400"/>
              <a:buNone/>
            </a:pPr>
            <a:r>
              <a:rPr b="1" lang="en" sz="1400">
                <a:latin typeface="Lato"/>
                <a:ea typeface="Lato"/>
                <a:cs typeface="Lato"/>
                <a:sym typeface="Lato"/>
              </a:rPr>
              <a:t>Weights</a:t>
            </a:r>
            <a:r>
              <a:rPr lang="en" sz="1400"/>
              <a:t> are assigned to all 3 features.</a:t>
            </a:r>
            <a:endParaRPr sz="1400"/>
          </a:p>
        </p:txBody>
      </p:sp>
      <p:sp>
        <p:nvSpPr>
          <p:cNvPr id="312" name="Google Shape;312;p23"/>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Earthquake Risk Calculation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18" name="Google Shape;318;p24"/>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Fires</a:t>
            </a:r>
            <a:endParaRPr/>
          </a:p>
        </p:txBody>
      </p:sp>
      <p:pic>
        <p:nvPicPr>
          <p:cNvPr id="319" name="Google Shape;319;p24"/>
          <p:cNvPicPr preferRelativeResize="0"/>
          <p:nvPr/>
        </p:nvPicPr>
        <p:blipFill rotWithShape="1">
          <a:blip r:embed="rId3">
            <a:alphaModFix/>
          </a:blip>
          <a:srcRect b="0" l="0" r="0" t="0"/>
          <a:stretch/>
        </p:blipFill>
        <p:spPr>
          <a:xfrm>
            <a:off x="4273700" y="892900"/>
            <a:ext cx="3224700" cy="3199050"/>
          </a:xfrm>
          <a:prstGeom prst="rect">
            <a:avLst/>
          </a:prstGeom>
          <a:noFill/>
          <a:ln>
            <a:noFill/>
          </a:ln>
        </p:spPr>
      </p:pic>
      <p:pic>
        <p:nvPicPr>
          <p:cNvPr id="320" name="Google Shape;320;p24"/>
          <p:cNvPicPr preferRelativeResize="0"/>
          <p:nvPr/>
        </p:nvPicPr>
        <p:blipFill rotWithShape="1">
          <a:blip r:embed="rId4">
            <a:alphaModFix/>
          </a:blip>
          <a:srcRect b="0" l="0" r="0" t="0"/>
          <a:stretch/>
        </p:blipFill>
        <p:spPr>
          <a:xfrm>
            <a:off x="415048" y="892900"/>
            <a:ext cx="3624902" cy="2682874"/>
          </a:xfrm>
          <a:prstGeom prst="rect">
            <a:avLst/>
          </a:prstGeom>
          <a:noFill/>
          <a:ln>
            <a:noFill/>
          </a:ln>
        </p:spPr>
      </p:pic>
      <p:pic>
        <p:nvPicPr>
          <p:cNvPr id="321" name="Google Shape;321;p24"/>
          <p:cNvPicPr preferRelativeResize="0"/>
          <p:nvPr/>
        </p:nvPicPr>
        <p:blipFill rotWithShape="1">
          <a:blip r:embed="rId5">
            <a:alphaModFix/>
          </a:blip>
          <a:srcRect b="0" l="0" r="0" t="0"/>
          <a:stretch/>
        </p:blipFill>
        <p:spPr>
          <a:xfrm>
            <a:off x="352188" y="3690450"/>
            <a:ext cx="3750626" cy="1059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solidFill>
                  <a:schemeClr val="accent1"/>
                </a:solidFill>
              </a:rPr>
              <a:t>1.</a:t>
            </a:r>
            <a:endParaRPr>
              <a:solidFill>
                <a:schemeClr val="accent1"/>
              </a:solidFill>
            </a:endParaRPr>
          </a:p>
          <a:p>
            <a:pPr indent="0" lvl="0" marL="0" rtl="0" algn="l">
              <a:lnSpc>
                <a:spcPct val="100000"/>
              </a:lnSpc>
              <a:spcBef>
                <a:spcPts val="0"/>
              </a:spcBef>
              <a:spcAft>
                <a:spcPts val="0"/>
              </a:spcAft>
              <a:buSzPts val="4800"/>
              <a:buNone/>
            </a:pPr>
            <a:r>
              <a:rPr lang="en"/>
              <a:t>Project Goals</a:t>
            </a:r>
            <a:endParaRPr/>
          </a:p>
        </p:txBody>
      </p:sp>
      <p:sp>
        <p:nvSpPr>
          <p:cNvPr id="113" name="Google Shape;113;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27" name="Google Shape;327;p25"/>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Mapping Wildfire Risk</a:t>
            </a:r>
            <a:endParaRPr/>
          </a:p>
        </p:txBody>
      </p:sp>
      <p:pic>
        <p:nvPicPr>
          <p:cNvPr id="328" name="Google Shape;328;p25" title="Screen Recording 2023-05-02 at 6.34.46 PM.mov">
            <a:hlinkClick r:id="rId3"/>
          </p:cNvPr>
          <p:cNvPicPr preferRelativeResize="0"/>
          <p:nvPr/>
        </p:nvPicPr>
        <p:blipFill rotWithShape="1">
          <a:blip r:embed="rId4">
            <a:alphaModFix/>
          </a:blip>
          <a:srcRect b="0" l="0" r="0" t="0"/>
          <a:stretch/>
        </p:blipFill>
        <p:spPr>
          <a:xfrm>
            <a:off x="410625" y="796325"/>
            <a:ext cx="6648450" cy="412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34" name="Google Shape;334;p26"/>
          <p:cNvPicPr preferRelativeResize="0"/>
          <p:nvPr/>
        </p:nvPicPr>
        <p:blipFill rotWithShape="1">
          <a:blip r:embed="rId3">
            <a:alphaModFix/>
          </a:blip>
          <a:srcRect b="0" l="0" r="0" t="0"/>
          <a:stretch/>
        </p:blipFill>
        <p:spPr>
          <a:xfrm>
            <a:off x="410625" y="804475"/>
            <a:ext cx="3381050" cy="2751675"/>
          </a:xfrm>
          <a:prstGeom prst="rect">
            <a:avLst/>
          </a:prstGeom>
          <a:noFill/>
          <a:ln>
            <a:noFill/>
          </a:ln>
        </p:spPr>
      </p:pic>
      <p:sp>
        <p:nvSpPr>
          <p:cNvPr id="335" name="Google Shape;335;p26"/>
          <p:cNvSpPr txBox="1"/>
          <p:nvPr/>
        </p:nvSpPr>
        <p:spPr>
          <a:xfrm>
            <a:off x="4095050" y="1543250"/>
            <a:ext cx="398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pic>
        <p:nvPicPr>
          <p:cNvPr id="336" name="Google Shape;336;p26"/>
          <p:cNvPicPr preferRelativeResize="0"/>
          <p:nvPr/>
        </p:nvPicPr>
        <p:blipFill rotWithShape="1">
          <a:blip r:embed="rId4">
            <a:alphaModFix/>
          </a:blip>
          <a:srcRect b="0" l="0" r="0" t="0"/>
          <a:stretch/>
        </p:blipFill>
        <p:spPr>
          <a:xfrm>
            <a:off x="3951668" y="804475"/>
            <a:ext cx="3675032" cy="2718000"/>
          </a:xfrm>
          <a:prstGeom prst="rect">
            <a:avLst/>
          </a:prstGeom>
          <a:noFill/>
          <a:ln>
            <a:noFill/>
          </a:ln>
        </p:spPr>
      </p:pic>
      <p:sp>
        <p:nvSpPr>
          <p:cNvPr id="337" name="Google Shape;337;p26"/>
          <p:cNvSpPr txBox="1"/>
          <p:nvPr>
            <p:ph idx="1" type="body"/>
          </p:nvPr>
        </p:nvSpPr>
        <p:spPr>
          <a:xfrm>
            <a:off x="4291375" y="3565175"/>
            <a:ext cx="3158700" cy="492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2400"/>
              <a:buNone/>
            </a:pPr>
            <a:r>
              <a:rPr lang="en" sz="1800"/>
              <a:t>Flooding situation in Alameda, SF, Contra Costa</a:t>
            </a:r>
            <a:endParaRPr sz="1800"/>
          </a:p>
          <a:p>
            <a:pPr indent="0" lvl="0" marL="0" rtl="0" algn="ctr">
              <a:lnSpc>
                <a:spcPct val="100000"/>
              </a:lnSpc>
              <a:spcBef>
                <a:spcPts val="600"/>
              </a:spcBef>
              <a:spcAft>
                <a:spcPts val="0"/>
              </a:spcAft>
              <a:buSzPts val="2400"/>
              <a:buNone/>
            </a:pPr>
            <a:r>
              <a:rPr lang="en" sz="1400"/>
              <a:t>1960 to 2020</a:t>
            </a:r>
            <a:endParaRPr sz="1400"/>
          </a:p>
        </p:txBody>
      </p:sp>
      <p:sp>
        <p:nvSpPr>
          <p:cNvPr id="338" name="Google Shape;338;p26"/>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Floods</a:t>
            </a:r>
            <a:endParaRPr/>
          </a:p>
        </p:txBody>
      </p:sp>
      <p:sp>
        <p:nvSpPr>
          <p:cNvPr id="339" name="Google Shape;339;p26"/>
          <p:cNvSpPr txBox="1"/>
          <p:nvPr/>
        </p:nvSpPr>
        <p:spPr>
          <a:xfrm>
            <a:off x="410625" y="3632175"/>
            <a:ext cx="3308100" cy="164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Lato Light"/>
                <a:ea typeface="Lato Light"/>
                <a:cs typeface="Lato Light"/>
                <a:sym typeface="Lato Light"/>
              </a:rPr>
              <a:t>Alameda county is overall similar to other counties in the area for flood risk. San Francisco in particular is an outlier.</a:t>
            </a:r>
            <a:endParaRPr b="0" i="0" sz="1200" u="none" cap="none" strike="noStrike">
              <a:solidFill>
                <a:srgbClr val="000000"/>
              </a:solidFill>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45" name="Google Shape;345;p27"/>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Flood Visualization</a:t>
            </a:r>
            <a:endParaRPr/>
          </a:p>
        </p:txBody>
      </p:sp>
      <p:pic>
        <p:nvPicPr>
          <p:cNvPr id="346" name="Google Shape;346;p27" title="Edit _ BDPNN_Floods - Google Chrome 2023-04-26 02-09-09.mp4">
            <a:hlinkClick r:id="rId3"/>
          </p:cNvPr>
          <p:cNvPicPr preferRelativeResize="0"/>
          <p:nvPr/>
        </p:nvPicPr>
        <p:blipFill rotWithShape="1">
          <a:blip r:embed="rId4">
            <a:alphaModFix/>
          </a:blip>
          <a:srcRect b="0" l="0" r="0" t="0"/>
          <a:stretch/>
        </p:blipFill>
        <p:spPr>
          <a:xfrm>
            <a:off x="228400" y="767350"/>
            <a:ext cx="7074827" cy="4216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52" name="Google Shape;352;p28"/>
          <p:cNvSpPr txBox="1"/>
          <p:nvPr/>
        </p:nvSpPr>
        <p:spPr>
          <a:xfrm>
            <a:off x="4095050" y="1543250"/>
            <a:ext cx="398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pic>
        <p:nvPicPr>
          <p:cNvPr id="353" name="Google Shape;353;p28"/>
          <p:cNvPicPr preferRelativeResize="0"/>
          <p:nvPr/>
        </p:nvPicPr>
        <p:blipFill rotWithShape="1">
          <a:blip r:embed="rId3">
            <a:alphaModFix/>
          </a:blip>
          <a:srcRect b="0" l="0" r="0" t="0"/>
          <a:stretch/>
        </p:blipFill>
        <p:spPr>
          <a:xfrm>
            <a:off x="410625" y="868825"/>
            <a:ext cx="6898300" cy="3665025"/>
          </a:xfrm>
          <a:prstGeom prst="rect">
            <a:avLst/>
          </a:prstGeom>
          <a:noFill/>
          <a:ln>
            <a:noFill/>
          </a:ln>
        </p:spPr>
      </p:pic>
      <p:sp>
        <p:nvSpPr>
          <p:cNvPr id="354" name="Google Shape;354;p28"/>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Flooding and Landslides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9"/>
          <p:cNvSpPr txBox="1"/>
          <p:nvPr>
            <p:ph idx="1" type="body"/>
          </p:nvPr>
        </p:nvSpPr>
        <p:spPr>
          <a:xfrm>
            <a:off x="433050" y="1323300"/>
            <a:ext cx="5303100" cy="304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sz="2100"/>
          </a:p>
          <a:p>
            <a:pPr indent="0" lvl="0" marL="0" rtl="0" algn="l">
              <a:lnSpc>
                <a:spcPct val="100000"/>
              </a:lnSpc>
              <a:spcBef>
                <a:spcPts val="600"/>
              </a:spcBef>
              <a:spcAft>
                <a:spcPts val="0"/>
              </a:spcAft>
              <a:buSzPts val="2400"/>
              <a:buNone/>
            </a:pPr>
            <a:r>
              <a:t/>
            </a:r>
            <a:endParaRPr sz="2100"/>
          </a:p>
          <a:p>
            <a:pPr indent="0" lvl="0" marL="0" rtl="0" algn="l">
              <a:lnSpc>
                <a:spcPct val="100000"/>
              </a:lnSpc>
              <a:spcBef>
                <a:spcPts val="600"/>
              </a:spcBef>
              <a:spcAft>
                <a:spcPts val="0"/>
              </a:spcAft>
              <a:buSzPts val="2400"/>
              <a:buNone/>
            </a:pPr>
            <a:r>
              <a:rPr lang="en" sz="2100"/>
              <a:t>Interpret: we calculated a heuristic value based on the </a:t>
            </a:r>
            <a:r>
              <a:rPr b="1" lang="en" sz="2100">
                <a:solidFill>
                  <a:schemeClr val="accent4"/>
                </a:solidFill>
                <a:latin typeface="Lato"/>
                <a:ea typeface="Lato"/>
                <a:cs typeface="Lato"/>
                <a:sym typeface="Lato"/>
              </a:rPr>
              <a:t>normalized</a:t>
            </a:r>
            <a:r>
              <a:rPr lang="en" sz="2100"/>
              <a:t> features including </a:t>
            </a:r>
            <a:r>
              <a:rPr lang="en" sz="2100">
                <a:solidFill>
                  <a:schemeClr val="accent4"/>
                </a:solidFill>
              </a:rPr>
              <a:t>member count, member experience, future participation rate, fire disaster risk, and earthquake disaster risk in </a:t>
            </a:r>
            <a:r>
              <a:rPr b="1" lang="en" sz="2100">
                <a:solidFill>
                  <a:schemeClr val="accent4"/>
                </a:solidFill>
                <a:latin typeface="Lato"/>
                <a:ea typeface="Lato"/>
                <a:cs typeface="Lato"/>
                <a:sym typeface="Lato"/>
              </a:rPr>
              <a:t>each census tract</a:t>
            </a:r>
            <a:r>
              <a:rPr lang="en" sz="2100">
                <a:solidFill>
                  <a:schemeClr val="accent4"/>
                </a:solidFill>
              </a:rPr>
              <a:t>. </a:t>
            </a:r>
            <a:endParaRPr sz="2100">
              <a:solidFill>
                <a:schemeClr val="accent4"/>
              </a:solidFill>
            </a:endParaRPr>
          </a:p>
        </p:txBody>
      </p:sp>
      <p:sp>
        <p:nvSpPr>
          <p:cNvPr id="360" name="Google Shape;360;p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61" name="Google Shape;361;p29"/>
          <p:cNvPicPr preferRelativeResize="0"/>
          <p:nvPr/>
        </p:nvPicPr>
        <p:blipFill rotWithShape="1">
          <a:blip r:embed="rId3">
            <a:alphaModFix/>
          </a:blip>
          <a:srcRect b="0" l="1791" r="1364" t="0"/>
          <a:stretch/>
        </p:blipFill>
        <p:spPr>
          <a:xfrm>
            <a:off x="383448" y="957027"/>
            <a:ext cx="7243274" cy="674625"/>
          </a:xfrm>
          <a:prstGeom prst="rect">
            <a:avLst/>
          </a:prstGeom>
          <a:noFill/>
          <a:ln>
            <a:noFill/>
          </a:ln>
          <a:effectLst>
            <a:outerShdw blurRad="57150" rotWithShape="0" algn="bl" dir="5400000" dist="19050">
              <a:srgbClr val="000000">
                <a:alpha val="49803"/>
              </a:srgbClr>
            </a:outerShdw>
          </a:effectLst>
        </p:spPr>
      </p:pic>
      <p:sp>
        <p:nvSpPr>
          <p:cNvPr id="362" name="Google Shape;362;p29"/>
          <p:cNvSpPr/>
          <p:nvPr/>
        </p:nvSpPr>
        <p:spPr>
          <a:xfrm>
            <a:off x="615600" y="1026300"/>
            <a:ext cx="1285800" cy="297000"/>
          </a:xfrm>
          <a:prstGeom prst="roundRect">
            <a:avLst>
              <a:gd fmla="val 16667" name="adj"/>
            </a:avLst>
          </a:prstGeom>
          <a:no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29"/>
          <p:cNvPicPr preferRelativeResize="0"/>
          <p:nvPr/>
        </p:nvPicPr>
        <p:blipFill rotWithShape="1">
          <a:blip r:embed="rId4">
            <a:alphaModFix/>
          </a:blip>
          <a:srcRect b="41114" l="0" r="9033" t="0"/>
          <a:stretch/>
        </p:blipFill>
        <p:spPr>
          <a:xfrm>
            <a:off x="383450" y="1724873"/>
            <a:ext cx="2442341" cy="744300"/>
          </a:xfrm>
          <a:prstGeom prst="rect">
            <a:avLst/>
          </a:prstGeom>
          <a:noFill/>
          <a:ln>
            <a:noFill/>
          </a:ln>
          <a:effectLst>
            <a:outerShdw blurRad="57150" rotWithShape="0" algn="bl" dir="5400000" dist="19050">
              <a:srgbClr val="000000">
                <a:alpha val="49803"/>
              </a:srgbClr>
            </a:outerShdw>
          </a:effectLst>
        </p:spPr>
      </p:pic>
      <p:sp>
        <p:nvSpPr>
          <p:cNvPr id="364" name="Google Shape;364;p29"/>
          <p:cNvSpPr txBox="1"/>
          <p:nvPr/>
        </p:nvSpPr>
        <p:spPr>
          <a:xfrm>
            <a:off x="3351950" y="1866175"/>
            <a:ext cx="4179600" cy="461700"/>
          </a:xfrm>
          <a:prstGeom prst="rect">
            <a:avLst/>
          </a:prstGeom>
          <a:noFill/>
          <a:ln cap="flat" cmpd="sng" w="28575">
            <a:solidFill>
              <a:srgbClr val="F9CB9C"/>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800"/>
              <a:buFont typeface="Arial"/>
              <a:buNone/>
            </a:pPr>
            <a:r>
              <a:rPr b="0" i="1" lang="en" sz="1800" u="none" cap="none" strike="noStrike">
                <a:solidFill>
                  <a:schemeClr val="dk1"/>
                </a:solidFill>
                <a:latin typeface="Lato Light"/>
                <a:ea typeface="Lato Light"/>
                <a:cs typeface="Lato Light"/>
                <a:sym typeface="Lato Light"/>
              </a:rPr>
              <a:t>The higher the value is, the safer that area is.</a:t>
            </a:r>
            <a:endParaRPr b="0" i="1" sz="1100" u="none" cap="none" strike="noStrike">
              <a:solidFill>
                <a:srgbClr val="000000"/>
              </a:solidFill>
              <a:latin typeface="Lato Light"/>
              <a:ea typeface="Lato Light"/>
              <a:cs typeface="Lato Light"/>
              <a:sym typeface="Lato Light"/>
            </a:endParaRPr>
          </a:p>
        </p:txBody>
      </p:sp>
      <p:cxnSp>
        <p:nvCxnSpPr>
          <p:cNvPr id="365" name="Google Shape;365;p29"/>
          <p:cNvCxnSpPr/>
          <p:nvPr/>
        </p:nvCxnSpPr>
        <p:spPr>
          <a:xfrm>
            <a:off x="2051925" y="1501200"/>
            <a:ext cx="1239600" cy="509700"/>
          </a:xfrm>
          <a:prstGeom prst="straightConnector1">
            <a:avLst/>
          </a:prstGeom>
          <a:noFill/>
          <a:ln cap="flat" cmpd="sng" w="28575">
            <a:solidFill>
              <a:srgbClr val="F9CB9C"/>
            </a:solidFill>
            <a:prstDash val="solid"/>
            <a:round/>
            <a:headEnd len="sm" w="sm" type="none"/>
            <a:tailEnd len="med" w="med" type="triangle"/>
          </a:ln>
        </p:spPr>
      </p:cxnSp>
      <p:sp>
        <p:nvSpPr>
          <p:cNvPr id="366" name="Google Shape;366;p29"/>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Heuristic Calculation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72" name="Google Shape;372;p30"/>
          <p:cNvPicPr preferRelativeResize="0"/>
          <p:nvPr/>
        </p:nvPicPr>
        <p:blipFill rotWithShape="1">
          <a:blip r:embed="rId3">
            <a:alphaModFix/>
          </a:blip>
          <a:srcRect b="0" l="1791" r="1364" t="0"/>
          <a:stretch/>
        </p:blipFill>
        <p:spPr>
          <a:xfrm>
            <a:off x="383448" y="957027"/>
            <a:ext cx="7243274" cy="674625"/>
          </a:xfrm>
          <a:prstGeom prst="rect">
            <a:avLst/>
          </a:prstGeom>
          <a:noFill/>
          <a:ln>
            <a:noFill/>
          </a:ln>
          <a:effectLst>
            <a:outerShdw blurRad="57150" rotWithShape="0" algn="bl" dir="5400000" dist="19050">
              <a:srgbClr val="000000">
                <a:alpha val="49803"/>
              </a:srgbClr>
            </a:outerShdw>
          </a:effectLst>
        </p:spPr>
      </p:pic>
      <p:sp>
        <p:nvSpPr>
          <p:cNvPr id="373" name="Google Shape;373;p30"/>
          <p:cNvSpPr/>
          <p:nvPr/>
        </p:nvSpPr>
        <p:spPr>
          <a:xfrm>
            <a:off x="615600" y="1026300"/>
            <a:ext cx="1285800" cy="297000"/>
          </a:xfrm>
          <a:prstGeom prst="roundRect">
            <a:avLst>
              <a:gd fmla="val 16667" name="adj"/>
            </a:avLst>
          </a:prstGeom>
          <a:no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Heuristic Calculation</a:t>
            </a:r>
            <a:endParaRPr/>
          </a:p>
        </p:txBody>
      </p:sp>
      <p:sp>
        <p:nvSpPr>
          <p:cNvPr id="375" name="Google Shape;375;p30"/>
          <p:cNvSpPr txBox="1"/>
          <p:nvPr/>
        </p:nvSpPr>
        <p:spPr>
          <a:xfrm>
            <a:off x="411675" y="1697275"/>
            <a:ext cx="63609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45% Member Count</a:t>
            </a:r>
            <a:endParaRPr b="0" i="0" sz="16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Light"/>
                <a:ea typeface="Lato Light"/>
                <a:cs typeface="Lato Light"/>
                <a:sym typeface="Lato Light"/>
              </a:rPr>
              <a:t>Number of members plays a large role for regions with more involvement</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20% Experience Level</a:t>
            </a:r>
            <a:endParaRPr b="0" i="0" sz="16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Light"/>
                <a:ea typeface="Lato Light"/>
                <a:cs typeface="Lato Light"/>
                <a:sym typeface="Lato Light"/>
              </a:rPr>
              <a:t>Past experience scaled contributes to that disaster zone being “better”</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25% Participation Percentage</a:t>
            </a:r>
            <a:r>
              <a:rPr b="0" i="0" lang="en" sz="1200" u="none" cap="none" strike="noStrike">
                <a:solidFill>
                  <a:srgbClr val="000000"/>
                </a:solidFill>
                <a:latin typeface="Lato Light"/>
                <a:ea typeface="Lato Light"/>
                <a:cs typeface="Lato Light"/>
                <a:sym typeface="Lato Light"/>
              </a:rPr>
              <a:t>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Light"/>
                <a:ea typeface="Lato Light"/>
                <a:cs typeface="Lato Light"/>
                <a:sym typeface="Lato Light"/>
              </a:rPr>
              <a:t>Those willing to participate increases zone being “better”</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5% Fire Risk</a:t>
            </a:r>
            <a:endParaRPr b="1"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Light"/>
                <a:ea typeface="Lato Light"/>
                <a:cs typeface="Lato Light"/>
                <a:sym typeface="Lato Light"/>
              </a:rPr>
              <a:t>Minor difference between regions closest to mountains and areas further from the mountains</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5% Earthquake Risk</a:t>
            </a:r>
            <a:r>
              <a:rPr b="0" i="0" lang="en" sz="1200" u="none" cap="none" strike="noStrike">
                <a:solidFill>
                  <a:srgbClr val="000000"/>
                </a:solidFill>
                <a:latin typeface="Lato Light"/>
                <a:ea typeface="Lato Light"/>
                <a:cs typeface="Lato Light"/>
                <a:sym typeface="Lato Light"/>
              </a:rPr>
              <a:t> </a:t>
            </a:r>
            <a:endParaRPr b="0" i="0" sz="12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Light"/>
                <a:ea typeface="Lato Light"/>
                <a:cs typeface="Lato Light"/>
                <a:sym typeface="Lato Light"/>
              </a:rPr>
              <a:t>Geographically, earthquakes affect the city of Berkeley with practically the same effect - since Berkeley is a relatively small city</a:t>
            </a:r>
            <a:endParaRPr b="0" i="0" sz="1200" u="none" cap="none" strike="noStrike">
              <a:solidFill>
                <a:srgbClr val="000000"/>
              </a:solidFill>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81" name="Google Shape;381;p31"/>
          <p:cNvSpPr txBox="1"/>
          <p:nvPr>
            <p:ph type="title"/>
          </p:nvPr>
        </p:nvSpPr>
        <p:spPr>
          <a:xfrm>
            <a:off x="410625" y="213950"/>
            <a:ext cx="6034500" cy="514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Outreach Scoring Matrix</a:t>
            </a:r>
            <a:endParaRPr/>
          </a:p>
        </p:txBody>
      </p:sp>
      <p:sp>
        <p:nvSpPr>
          <p:cNvPr id="382" name="Google Shape;382;p31"/>
          <p:cNvSpPr txBox="1"/>
          <p:nvPr>
            <p:ph idx="1" type="body"/>
          </p:nvPr>
        </p:nvSpPr>
        <p:spPr>
          <a:xfrm>
            <a:off x="4814050" y="187986"/>
            <a:ext cx="3192300" cy="393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2400"/>
              <a:buNone/>
            </a:pPr>
            <a:r>
              <a:rPr lang="en" sz="1400"/>
              <a:t>Normalized heuristic</a:t>
            </a:r>
            <a:endParaRPr sz="1400">
              <a:solidFill>
                <a:schemeClr val="accent4"/>
              </a:solidFill>
            </a:endParaRPr>
          </a:p>
        </p:txBody>
      </p:sp>
      <p:cxnSp>
        <p:nvCxnSpPr>
          <p:cNvPr id="383" name="Google Shape;383;p31"/>
          <p:cNvCxnSpPr/>
          <p:nvPr/>
        </p:nvCxnSpPr>
        <p:spPr>
          <a:xfrm flipH="1">
            <a:off x="5778625" y="531650"/>
            <a:ext cx="174000" cy="267300"/>
          </a:xfrm>
          <a:prstGeom prst="straightConnector1">
            <a:avLst/>
          </a:prstGeom>
          <a:noFill/>
          <a:ln cap="flat" cmpd="sng" w="9525">
            <a:solidFill>
              <a:schemeClr val="dk2"/>
            </a:solidFill>
            <a:prstDash val="solid"/>
            <a:round/>
            <a:headEnd len="sm" w="sm" type="none"/>
            <a:tailEnd len="med" w="med" type="triangle"/>
          </a:ln>
        </p:spPr>
      </p:cxnSp>
      <p:pic>
        <p:nvPicPr>
          <p:cNvPr id="384" name="Google Shape;384;p31"/>
          <p:cNvPicPr preferRelativeResize="0"/>
          <p:nvPr/>
        </p:nvPicPr>
        <p:blipFill rotWithShape="1">
          <a:blip r:embed="rId3">
            <a:alphaModFix/>
          </a:blip>
          <a:srcRect b="0" l="0" r="0" t="0"/>
          <a:stretch/>
        </p:blipFill>
        <p:spPr>
          <a:xfrm>
            <a:off x="410625" y="961950"/>
            <a:ext cx="6663734" cy="403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2"/>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solidFill>
                  <a:schemeClr val="accent1"/>
                </a:solidFill>
              </a:rPr>
              <a:t>4.</a:t>
            </a:r>
            <a:endParaRPr>
              <a:solidFill>
                <a:schemeClr val="accent1"/>
              </a:solidFill>
            </a:endParaRPr>
          </a:p>
          <a:p>
            <a:pPr indent="0" lvl="0" marL="0" rtl="0" algn="l">
              <a:lnSpc>
                <a:spcPct val="100000"/>
              </a:lnSpc>
              <a:spcBef>
                <a:spcPts val="0"/>
              </a:spcBef>
              <a:spcAft>
                <a:spcPts val="0"/>
              </a:spcAft>
              <a:buSzPts val="4800"/>
              <a:buNone/>
            </a:pPr>
            <a:r>
              <a:rPr lang="en"/>
              <a:t>Recommendations</a:t>
            </a:r>
            <a:endParaRPr/>
          </a:p>
        </p:txBody>
      </p:sp>
      <p:sp>
        <p:nvSpPr>
          <p:cNvPr id="390" name="Google Shape;390;p3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3"/>
          <p:cNvSpPr txBox="1"/>
          <p:nvPr>
            <p:ph type="title"/>
          </p:nvPr>
        </p:nvSpPr>
        <p:spPr>
          <a:xfrm>
            <a:off x="398575" y="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 Member Locations</a:t>
            </a:r>
            <a:endParaRPr/>
          </a:p>
        </p:txBody>
      </p:sp>
      <p:sp>
        <p:nvSpPr>
          <p:cNvPr id="396" name="Google Shape;396;p3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397" name="Google Shape;397;p33" title="Screen Recording 2023-05-02 at 6.37.59 PM.mov">
            <a:hlinkClick r:id="rId3"/>
          </p:cNvPr>
          <p:cNvPicPr preferRelativeResize="0"/>
          <p:nvPr/>
        </p:nvPicPr>
        <p:blipFill rotWithShape="1">
          <a:blip r:embed="rId4">
            <a:alphaModFix/>
          </a:blip>
          <a:srcRect b="0" l="0" r="0" t="0"/>
          <a:stretch/>
        </p:blipFill>
        <p:spPr>
          <a:xfrm>
            <a:off x="398575" y="831075"/>
            <a:ext cx="6532650" cy="404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398575" y="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 Member Locations</a:t>
            </a:r>
            <a:endParaRPr/>
          </a:p>
        </p:txBody>
      </p:sp>
      <p:sp>
        <p:nvSpPr>
          <p:cNvPr id="403" name="Google Shape;403;p3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404" name="Google Shape;404;p34"/>
          <p:cNvPicPr preferRelativeResize="0"/>
          <p:nvPr/>
        </p:nvPicPr>
        <p:blipFill rotWithShape="1">
          <a:blip r:embed="rId3">
            <a:alphaModFix/>
          </a:blip>
          <a:srcRect b="13082" l="26273" r="11687" t="18419"/>
          <a:stretch/>
        </p:blipFill>
        <p:spPr>
          <a:xfrm>
            <a:off x="398575" y="815650"/>
            <a:ext cx="5701100" cy="3934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txBox="1"/>
          <p:nvPr>
            <p:ph type="title"/>
          </p:nvPr>
        </p:nvSpPr>
        <p:spPr>
          <a:xfrm>
            <a:off x="701800" y="2889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Project Goals</a:t>
            </a:r>
            <a:endParaRPr/>
          </a:p>
        </p:txBody>
      </p:sp>
      <p:sp>
        <p:nvSpPr>
          <p:cNvPr id="119" name="Google Shape;119;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sp>
        <p:nvSpPr>
          <p:cNvPr id="120" name="Google Shape;120;p8"/>
          <p:cNvSpPr/>
          <p:nvPr/>
        </p:nvSpPr>
        <p:spPr>
          <a:xfrm>
            <a:off x="591549" y="1706000"/>
            <a:ext cx="3380400" cy="1273500"/>
          </a:xfrm>
          <a:prstGeom prst="rect">
            <a:avLst/>
          </a:prstGeom>
          <a:solidFill>
            <a:schemeClr val="lt2"/>
          </a:solidFill>
          <a:ln>
            <a:noFill/>
          </a:ln>
        </p:spPr>
        <p:txBody>
          <a:bodyPr anchorCtr="0" anchor="t" bIns="91425" lIns="91425" spcFirstLastPara="1" rIns="1371600" wrap="square" tIns="91425">
            <a:noAutofit/>
          </a:bodyPr>
          <a:lstStyle/>
          <a:p>
            <a:pPr indent="0" lvl="0" marL="0" marR="0" rtl="0" algn="l">
              <a:lnSpc>
                <a:spcPct val="100000"/>
              </a:lnSpc>
              <a:spcBef>
                <a:spcPts val="0"/>
              </a:spcBef>
              <a:spcAft>
                <a:spcPts val="600"/>
              </a:spcAft>
              <a:buClr>
                <a:srgbClr val="000000"/>
              </a:buClr>
              <a:buSzPts val="2000"/>
              <a:buFont typeface="Arial"/>
              <a:buNone/>
            </a:pPr>
            <a:r>
              <a:t/>
            </a:r>
            <a:endParaRPr b="0" i="0" sz="2000" u="none" cap="none" strike="noStrike">
              <a:solidFill>
                <a:schemeClr val="dk1"/>
              </a:solidFill>
              <a:latin typeface="Lato"/>
              <a:ea typeface="Lato"/>
              <a:cs typeface="Lato"/>
              <a:sym typeface="Lato"/>
            </a:endParaRPr>
          </a:p>
        </p:txBody>
      </p:sp>
      <p:sp>
        <p:nvSpPr>
          <p:cNvPr id="121" name="Google Shape;121;p8"/>
          <p:cNvSpPr/>
          <p:nvPr/>
        </p:nvSpPr>
        <p:spPr>
          <a:xfrm>
            <a:off x="4111739" y="1706000"/>
            <a:ext cx="3380400" cy="1273500"/>
          </a:xfrm>
          <a:prstGeom prst="rect">
            <a:avLst/>
          </a:prstGeom>
          <a:solidFill>
            <a:schemeClr val="lt2"/>
          </a:solidFill>
          <a:ln>
            <a:noFill/>
          </a:ln>
        </p:spPr>
        <p:txBody>
          <a:bodyPr anchorCtr="0" anchor="t" bIns="91425" lIns="1371600" spcFirstLastPara="1" rIns="91425" wrap="square" tIns="91425">
            <a:noAutofit/>
          </a:bodyPr>
          <a:lstStyle/>
          <a:p>
            <a:pPr indent="0" lvl="0" marL="0" marR="0" rtl="0" algn="r">
              <a:lnSpc>
                <a:spcPct val="100000"/>
              </a:lnSpc>
              <a:spcBef>
                <a:spcPts val="0"/>
              </a:spcBef>
              <a:spcAft>
                <a:spcPts val="600"/>
              </a:spcAft>
              <a:buClr>
                <a:srgbClr val="000000"/>
              </a:buClr>
              <a:buSzPts val="2000"/>
              <a:buFont typeface="Arial"/>
              <a:buNone/>
            </a:pPr>
            <a:r>
              <a:t/>
            </a:r>
            <a:endParaRPr b="0" i="0" sz="2000" u="none" cap="none" strike="noStrike">
              <a:solidFill>
                <a:schemeClr val="dk1"/>
              </a:solidFill>
              <a:latin typeface="Lato"/>
              <a:ea typeface="Lato"/>
              <a:cs typeface="Lato"/>
              <a:sym typeface="Lato"/>
            </a:endParaRPr>
          </a:p>
        </p:txBody>
      </p:sp>
      <p:sp>
        <p:nvSpPr>
          <p:cNvPr id="122" name="Google Shape;122;p8"/>
          <p:cNvSpPr/>
          <p:nvPr/>
        </p:nvSpPr>
        <p:spPr>
          <a:xfrm>
            <a:off x="591549" y="3119200"/>
            <a:ext cx="3380400" cy="1273500"/>
          </a:xfrm>
          <a:prstGeom prst="rect">
            <a:avLst/>
          </a:prstGeom>
          <a:solidFill>
            <a:schemeClr val="lt2"/>
          </a:solidFill>
          <a:ln>
            <a:noFill/>
          </a:ln>
        </p:spPr>
        <p:txBody>
          <a:bodyPr anchorCtr="0" anchor="b" bIns="91425" lIns="91425" spcFirstLastPara="1" rIns="137160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dk1"/>
              </a:solidFill>
              <a:latin typeface="Lato"/>
              <a:ea typeface="Lato"/>
              <a:cs typeface="Lato"/>
              <a:sym typeface="Lato"/>
            </a:endParaRPr>
          </a:p>
          <a:p>
            <a:pPr indent="0" lvl="0" marL="0" marR="0" rtl="0" algn="l">
              <a:lnSpc>
                <a:spcPct val="100000"/>
              </a:lnSpc>
              <a:spcBef>
                <a:spcPts val="600"/>
              </a:spcBef>
              <a:spcAft>
                <a:spcPts val="600"/>
              </a:spcAft>
              <a:buClr>
                <a:schemeClr val="dk1"/>
              </a:buClr>
              <a:buSzPts val="1100"/>
              <a:buFont typeface="Arial"/>
              <a:buNone/>
            </a:pPr>
            <a:r>
              <a:t/>
            </a:r>
            <a:endParaRPr b="0" i="0" sz="1400" u="none" cap="none" strike="noStrike">
              <a:solidFill>
                <a:schemeClr val="dk1"/>
              </a:solidFill>
              <a:latin typeface="Lato"/>
              <a:ea typeface="Lato"/>
              <a:cs typeface="Lato"/>
              <a:sym typeface="Lato"/>
            </a:endParaRPr>
          </a:p>
        </p:txBody>
      </p:sp>
      <p:sp>
        <p:nvSpPr>
          <p:cNvPr id="123" name="Google Shape;123;p8"/>
          <p:cNvSpPr/>
          <p:nvPr/>
        </p:nvSpPr>
        <p:spPr>
          <a:xfrm>
            <a:off x="4111739" y="3119200"/>
            <a:ext cx="3380400" cy="1273500"/>
          </a:xfrm>
          <a:prstGeom prst="rect">
            <a:avLst/>
          </a:prstGeom>
          <a:solidFill>
            <a:schemeClr val="lt2"/>
          </a:solidFill>
          <a:ln>
            <a:noFill/>
          </a:ln>
        </p:spPr>
        <p:txBody>
          <a:bodyPr anchorCtr="0" anchor="b" bIns="91425" lIns="1371600" spcFirstLastPara="1" rIns="91425" wrap="square" tIns="91425">
            <a:noAutofit/>
          </a:bodyPr>
          <a:lstStyle/>
          <a:p>
            <a:pPr indent="0" lvl="0" marL="0" marR="0" rtl="0" algn="r">
              <a:lnSpc>
                <a:spcPct val="100000"/>
              </a:lnSpc>
              <a:spcBef>
                <a:spcPts val="0"/>
              </a:spcBef>
              <a:spcAft>
                <a:spcPts val="600"/>
              </a:spcAft>
              <a:buClr>
                <a:srgbClr val="000000"/>
              </a:buClr>
              <a:buSzPts val="2000"/>
              <a:buFont typeface="Arial"/>
              <a:buNone/>
            </a:pPr>
            <a:r>
              <a:rPr b="1" i="0" lang="en" sz="2000" u="none" cap="none" strike="noStrike">
                <a:solidFill>
                  <a:schemeClr val="dk1"/>
                </a:solidFill>
                <a:latin typeface="Lato"/>
                <a:ea typeface="Lato"/>
                <a:cs typeface="Lato"/>
                <a:sym typeface="Lato"/>
              </a:rPr>
              <a:t>Improve emergency Preparedness</a:t>
            </a:r>
            <a:endParaRPr b="1" i="0" sz="1400" u="none" cap="none" strike="noStrike">
              <a:solidFill>
                <a:schemeClr val="dk1"/>
              </a:solidFill>
              <a:latin typeface="Lato"/>
              <a:ea typeface="Lato"/>
              <a:cs typeface="Lato"/>
              <a:sym typeface="Lato"/>
            </a:endParaRPr>
          </a:p>
        </p:txBody>
      </p:sp>
      <p:sp>
        <p:nvSpPr>
          <p:cNvPr id="124" name="Google Shape;124;p8"/>
          <p:cNvSpPr/>
          <p:nvPr/>
        </p:nvSpPr>
        <p:spPr>
          <a:xfrm>
            <a:off x="3001548" y="2007356"/>
            <a:ext cx="1942500" cy="19425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8"/>
          <p:cNvSpPr/>
          <p:nvPr/>
        </p:nvSpPr>
        <p:spPr>
          <a:xfrm rot="5400000">
            <a:off x="3141567" y="2007356"/>
            <a:ext cx="1942500" cy="19425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
          <p:cNvSpPr/>
          <p:nvPr/>
        </p:nvSpPr>
        <p:spPr>
          <a:xfrm rot="10800000">
            <a:off x="3141567" y="2148466"/>
            <a:ext cx="1942500" cy="19425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8"/>
          <p:cNvSpPr/>
          <p:nvPr/>
        </p:nvSpPr>
        <p:spPr>
          <a:xfrm rot="-5400000">
            <a:off x="3001548" y="2148466"/>
            <a:ext cx="1942500" cy="19425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8"/>
          <p:cNvSpPr/>
          <p:nvPr/>
        </p:nvSpPr>
        <p:spPr>
          <a:xfrm>
            <a:off x="3500767" y="2412542"/>
            <a:ext cx="224346" cy="359341"/>
          </a:xfrm>
          <a:prstGeom prst="rect">
            <a:avLst/>
          </a:prstGeom>
        </p:spPr>
        <p:txBody>
          <a:bodyPr>
            <a:prstTxWarp prst="textPlain"/>
          </a:bodyPr>
          <a:lstStyle/>
          <a:p>
            <a:pPr lvl="0" algn="ctr"/>
            <a:r>
              <a:rPr b="1" i="0">
                <a:ln>
                  <a:noFill/>
                </a:ln>
                <a:solidFill>
                  <a:schemeClr val="lt1"/>
                </a:solidFill>
                <a:latin typeface="Lato"/>
              </a:rPr>
              <a:t>1</a:t>
            </a:r>
          </a:p>
        </p:txBody>
      </p:sp>
      <p:sp>
        <p:nvSpPr>
          <p:cNvPr id="129" name="Google Shape;129;p8"/>
          <p:cNvSpPr/>
          <p:nvPr/>
        </p:nvSpPr>
        <p:spPr>
          <a:xfrm>
            <a:off x="4302293" y="2410815"/>
            <a:ext cx="246185" cy="362815"/>
          </a:xfrm>
          <a:prstGeom prst="rect">
            <a:avLst/>
          </a:prstGeom>
        </p:spPr>
        <p:txBody>
          <a:bodyPr>
            <a:prstTxWarp prst="textPlain"/>
          </a:bodyPr>
          <a:lstStyle/>
          <a:p>
            <a:pPr lvl="0" algn="ctr"/>
            <a:r>
              <a:rPr b="1" i="0">
                <a:ln>
                  <a:noFill/>
                </a:ln>
                <a:solidFill>
                  <a:schemeClr val="lt1"/>
                </a:solidFill>
                <a:latin typeface="Lato"/>
              </a:rPr>
              <a:t>2</a:t>
            </a:r>
          </a:p>
        </p:txBody>
      </p:sp>
      <p:sp>
        <p:nvSpPr>
          <p:cNvPr id="130" name="Google Shape;130;p8"/>
          <p:cNvSpPr/>
          <p:nvPr/>
        </p:nvSpPr>
        <p:spPr>
          <a:xfrm>
            <a:off x="3488854" y="3301669"/>
            <a:ext cx="248170" cy="366786"/>
          </a:xfrm>
          <a:prstGeom prst="rect">
            <a:avLst/>
          </a:prstGeom>
        </p:spPr>
        <p:txBody>
          <a:bodyPr>
            <a:prstTxWarp prst="textPlain"/>
          </a:bodyPr>
          <a:lstStyle/>
          <a:p>
            <a:pPr lvl="0" algn="ctr"/>
            <a:r>
              <a:rPr b="1" i="0">
                <a:ln>
                  <a:noFill/>
                </a:ln>
                <a:solidFill>
                  <a:schemeClr val="lt1"/>
                </a:solidFill>
                <a:latin typeface="Lato"/>
              </a:rPr>
              <a:t>3</a:t>
            </a:r>
          </a:p>
        </p:txBody>
      </p:sp>
      <p:sp>
        <p:nvSpPr>
          <p:cNvPr id="131" name="Google Shape;131;p8"/>
          <p:cNvSpPr/>
          <p:nvPr/>
        </p:nvSpPr>
        <p:spPr>
          <a:xfrm>
            <a:off x="4288878" y="3307872"/>
            <a:ext cx="272987" cy="358845"/>
          </a:xfrm>
          <a:prstGeom prst="rect">
            <a:avLst/>
          </a:prstGeom>
        </p:spPr>
        <p:txBody>
          <a:bodyPr>
            <a:prstTxWarp prst="textPlain"/>
          </a:bodyPr>
          <a:lstStyle/>
          <a:p>
            <a:pPr lvl="0" algn="ctr"/>
            <a:r>
              <a:rPr b="1" i="0">
                <a:ln>
                  <a:noFill/>
                </a:ln>
                <a:solidFill>
                  <a:schemeClr val="lt1"/>
                </a:solidFill>
                <a:latin typeface="Lato"/>
              </a:rPr>
              <a:t>4</a:t>
            </a:r>
          </a:p>
        </p:txBody>
      </p:sp>
      <p:sp>
        <p:nvSpPr>
          <p:cNvPr id="132" name="Google Shape;132;p8"/>
          <p:cNvSpPr txBox="1"/>
          <p:nvPr/>
        </p:nvSpPr>
        <p:spPr>
          <a:xfrm>
            <a:off x="562300" y="1033225"/>
            <a:ext cx="76482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700"/>
              <a:buFont typeface="Arial"/>
              <a:buNone/>
            </a:pPr>
            <a:r>
              <a:rPr b="0" i="0" lang="en" sz="1700" u="none" cap="none" strike="noStrike">
                <a:solidFill>
                  <a:schemeClr val="dk1"/>
                </a:solidFill>
                <a:latin typeface="Lato Light"/>
                <a:ea typeface="Lato Light"/>
                <a:cs typeface="Lato Light"/>
                <a:sym typeface="Lato Light"/>
              </a:rPr>
              <a:t>Using BDPNN’s member lists and disaster zoning datasets, develop recommendations for:</a:t>
            </a:r>
            <a:endParaRPr b="0" i="0" sz="1700" u="none" cap="none" strike="noStrike">
              <a:solidFill>
                <a:schemeClr val="dk1"/>
              </a:solidFill>
              <a:latin typeface="Lato Light"/>
              <a:ea typeface="Lato Light"/>
              <a:cs typeface="Lato Light"/>
              <a:sym typeface="Lato Light"/>
            </a:endParaRPr>
          </a:p>
        </p:txBody>
      </p:sp>
      <p:sp>
        <p:nvSpPr>
          <p:cNvPr id="133" name="Google Shape;133;p8"/>
          <p:cNvSpPr txBox="1"/>
          <p:nvPr/>
        </p:nvSpPr>
        <p:spPr>
          <a:xfrm>
            <a:off x="701800" y="3222175"/>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Lato"/>
                <a:ea typeface="Lato"/>
                <a:cs typeface="Lato"/>
                <a:sym typeface="Lato"/>
              </a:rPr>
              <a:t>Perform Risk </a:t>
            </a:r>
            <a:endParaRPr b="1" i="0" sz="20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Lato"/>
                <a:ea typeface="Lato"/>
                <a:cs typeface="Lato"/>
                <a:sym typeface="Lato"/>
              </a:rPr>
              <a:t>Analysis</a:t>
            </a:r>
            <a:endParaRPr b="1" i="0" sz="1400" u="none" cap="none" strike="noStrike">
              <a:solidFill>
                <a:srgbClr val="000000"/>
              </a:solidFill>
              <a:latin typeface="Arial"/>
              <a:ea typeface="Arial"/>
              <a:cs typeface="Arial"/>
              <a:sym typeface="Arial"/>
            </a:endParaRPr>
          </a:p>
        </p:txBody>
      </p:sp>
      <p:sp>
        <p:nvSpPr>
          <p:cNvPr id="134" name="Google Shape;134;p8"/>
          <p:cNvSpPr txBox="1"/>
          <p:nvPr/>
        </p:nvSpPr>
        <p:spPr>
          <a:xfrm>
            <a:off x="667750" y="1773550"/>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600"/>
              </a:spcAft>
              <a:buClr>
                <a:srgbClr val="000000"/>
              </a:buClr>
              <a:buSzPts val="2000"/>
              <a:buFont typeface="Arial"/>
              <a:buNone/>
            </a:pPr>
            <a:r>
              <a:rPr b="1" i="0" lang="en" sz="2000" u="none" cap="none" strike="noStrike">
                <a:solidFill>
                  <a:schemeClr val="dk1"/>
                </a:solidFill>
                <a:latin typeface="Lato"/>
                <a:ea typeface="Lato"/>
                <a:cs typeface="Lato"/>
                <a:sym typeface="Lato"/>
              </a:rPr>
              <a:t>Increase Member Engagement </a:t>
            </a:r>
            <a:endParaRPr b="1" i="0" sz="2000" u="none" cap="none" strike="noStrike">
              <a:solidFill>
                <a:schemeClr val="dk1"/>
              </a:solidFill>
              <a:latin typeface="Lato"/>
              <a:ea typeface="Lato"/>
              <a:cs typeface="Lato"/>
              <a:sym typeface="Lato"/>
            </a:endParaRPr>
          </a:p>
        </p:txBody>
      </p:sp>
      <p:sp>
        <p:nvSpPr>
          <p:cNvPr id="135" name="Google Shape;135;p8"/>
          <p:cNvSpPr txBox="1"/>
          <p:nvPr/>
        </p:nvSpPr>
        <p:spPr>
          <a:xfrm>
            <a:off x="4409108" y="1796809"/>
            <a:ext cx="3000000" cy="800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600"/>
              </a:spcAft>
              <a:buClr>
                <a:srgbClr val="000000"/>
              </a:buClr>
              <a:buSzPts val="2000"/>
              <a:buFont typeface="Arial"/>
              <a:buNone/>
            </a:pPr>
            <a:r>
              <a:rPr b="1" i="0" lang="en" sz="2000" u="none" cap="none" strike="noStrike">
                <a:solidFill>
                  <a:schemeClr val="dk1"/>
                </a:solidFill>
                <a:latin typeface="Lato"/>
                <a:ea typeface="Lato"/>
                <a:cs typeface="Lato"/>
                <a:sym typeface="Lato"/>
              </a:rPr>
              <a:t>Identify Community Outreach Locations </a:t>
            </a:r>
            <a:endParaRPr b="1" i="0" sz="2000" u="none" cap="none" strike="noStrike">
              <a:solidFill>
                <a:schemeClr val="dk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p:nvPr/>
        </p:nvSpPr>
        <p:spPr>
          <a:xfrm>
            <a:off x="7395200" y="846950"/>
            <a:ext cx="1529100" cy="25956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5"/>
          <p:cNvSpPr txBox="1"/>
          <p:nvPr/>
        </p:nvSpPr>
        <p:spPr>
          <a:xfrm>
            <a:off x="7490150" y="912825"/>
            <a:ext cx="13392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Lato"/>
                <a:ea typeface="Lato"/>
                <a:cs typeface="Lato"/>
                <a:sym typeface="Lato"/>
              </a:rPr>
              <a:t>Redder areas</a:t>
            </a:r>
            <a:r>
              <a:rPr b="0" i="0" lang="en" sz="1800" u="none" cap="none" strike="noStrike">
                <a:solidFill>
                  <a:srgbClr val="000000"/>
                </a:solidFill>
                <a:latin typeface="Lato Light"/>
                <a:ea typeface="Lato Light"/>
                <a:cs typeface="Lato Light"/>
                <a:sym typeface="Lato Light"/>
              </a:rPr>
              <a:t>: Increase outreach due to higher risk from heuristic </a:t>
            </a:r>
            <a:endParaRPr b="1"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Light"/>
              <a:ea typeface="Lato Light"/>
              <a:cs typeface="Lato Light"/>
              <a:sym typeface="Lato Light"/>
            </a:endParaRPr>
          </a:p>
        </p:txBody>
      </p:sp>
      <p:sp>
        <p:nvSpPr>
          <p:cNvPr id="411" name="Google Shape;411;p35"/>
          <p:cNvSpPr txBox="1"/>
          <p:nvPr>
            <p:ph type="title"/>
          </p:nvPr>
        </p:nvSpPr>
        <p:spPr>
          <a:xfrm>
            <a:off x="398575" y="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 Outreach Recommendation</a:t>
            </a:r>
            <a:endParaRPr/>
          </a:p>
        </p:txBody>
      </p:sp>
      <p:sp>
        <p:nvSpPr>
          <p:cNvPr id="412" name="Google Shape;412;p3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413" name="Google Shape;413;p35" title="Screen Recording 2023-05-02 at 6.34.03 PM.mov">
            <a:hlinkClick r:id="rId3"/>
          </p:cNvPr>
          <p:cNvPicPr preferRelativeResize="0"/>
          <p:nvPr/>
        </p:nvPicPr>
        <p:blipFill rotWithShape="1">
          <a:blip r:embed="rId4">
            <a:alphaModFix/>
          </a:blip>
          <a:srcRect b="0" l="0" r="0" t="0"/>
          <a:stretch/>
        </p:blipFill>
        <p:spPr>
          <a:xfrm>
            <a:off x="383925" y="846950"/>
            <a:ext cx="6944102" cy="409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type="title"/>
          </p:nvPr>
        </p:nvSpPr>
        <p:spPr>
          <a:xfrm>
            <a:off x="398575" y="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 Outreach Recommendation</a:t>
            </a:r>
            <a:endParaRPr/>
          </a:p>
        </p:txBody>
      </p:sp>
      <p:sp>
        <p:nvSpPr>
          <p:cNvPr id="419" name="Google Shape;419;p3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420" name="Google Shape;420;p36"/>
          <p:cNvPicPr preferRelativeResize="0"/>
          <p:nvPr/>
        </p:nvPicPr>
        <p:blipFill rotWithShape="1">
          <a:blip r:embed="rId3">
            <a:alphaModFix/>
          </a:blip>
          <a:srcRect b="0" l="0" r="0" t="0"/>
          <a:stretch/>
        </p:blipFill>
        <p:spPr>
          <a:xfrm>
            <a:off x="398575" y="864950"/>
            <a:ext cx="6941501" cy="4094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Outreach Recommendation</a:t>
            </a:r>
            <a:endParaRPr/>
          </a:p>
        </p:txBody>
      </p:sp>
      <p:sp>
        <p:nvSpPr>
          <p:cNvPr id="426" name="Google Shape;426;p37"/>
          <p:cNvSpPr txBox="1"/>
          <p:nvPr>
            <p:ph idx="1" type="body"/>
          </p:nvPr>
        </p:nvSpPr>
        <p:spPr>
          <a:xfrm>
            <a:off x="737850" y="1385825"/>
            <a:ext cx="6348900" cy="304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2400"/>
              <a:buNone/>
            </a:pPr>
            <a:r>
              <a:rPr lang="en" sz="2100"/>
              <a:t>According to our scoring system, it is suggested that </a:t>
            </a:r>
            <a:r>
              <a:rPr b="1" lang="en" sz="2100">
                <a:solidFill>
                  <a:schemeClr val="accent3"/>
                </a:solidFill>
                <a:latin typeface="Lato"/>
                <a:ea typeface="Lato"/>
                <a:cs typeface="Lato"/>
                <a:sym typeface="Lato"/>
              </a:rPr>
              <a:t>BDPNN focus outreach efforts on census tract groups in the southern and western areas of Berkeley, specifically census tract groups: </a:t>
            </a:r>
            <a:endParaRPr b="1" sz="2100">
              <a:solidFill>
                <a:schemeClr val="accent3"/>
              </a:solidFill>
              <a:latin typeface="Lato"/>
              <a:ea typeface="Lato"/>
              <a:cs typeface="Lato"/>
              <a:sym typeface="Lato"/>
            </a:endParaRPr>
          </a:p>
          <a:p>
            <a:pPr indent="0" lvl="0" marL="0" rtl="0" algn="l">
              <a:lnSpc>
                <a:spcPct val="100000"/>
              </a:lnSpc>
              <a:spcBef>
                <a:spcPts val="600"/>
              </a:spcBef>
              <a:spcAft>
                <a:spcPts val="0"/>
              </a:spcAft>
              <a:buSzPts val="2400"/>
              <a:buNone/>
            </a:pPr>
            <a:r>
              <a:rPr b="1" lang="en" sz="2100">
                <a:solidFill>
                  <a:schemeClr val="accent3"/>
                </a:solidFill>
                <a:latin typeface="Lato"/>
                <a:ea typeface="Lato"/>
                <a:cs typeface="Lato"/>
                <a:sym typeface="Lato"/>
              </a:rPr>
              <a:t>Top 3: </a:t>
            </a:r>
            <a:r>
              <a:rPr b="1" lang="en" sz="2100">
                <a:solidFill>
                  <a:schemeClr val="accent4"/>
                </a:solidFill>
                <a:latin typeface="Lato"/>
                <a:ea typeface="Lato"/>
                <a:cs typeface="Lato"/>
                <a:sym typeface="Lato"/>
              </a:rPr>
              <a:t>4232, 4223, 4220</a:t>
            </a:r>
            <a:endParaRPr b="1" sz="2100">
              <a:solidFill>
                <a:schemeClr val="accent4"/>
              </a:solidFill>
              <a:latin typeface="Lato"/>
              <a:ea typeface="Lato"/>
              <a:cs typeface="Lato"/>
              <a:sym typeface="Lato"/>
            </a:endParaRPr>
          </a:p>
          <a:p>
            <a:pPr indent="0" lvl="0" marL="0" rtl="0" algn="l">
              <a:lnSpc>
                <a:spcPct val="100000"/>
              </a:lnSpc>
              <a:spcBef>
                <a:spcPts val="600"/>
              </a:spcBef>
              <a:spcAft>
                <a:spcPts val="0"/>
              </a:spcAft>
              <a:buSzPts val="2400"/>
              <a:buNone/>
            </a:pPr>
            <a:r>
              <a:rPr b="1" lang="en" sz="2100">
                <a:solidFill>
                  <a:schemeClr val="accent4"/>
                </a:solidFill>
                <a:latin typeface="Lato"/>
                <a:ea typeface="Lato"/>
                <a:cs typeface="Lato"/>
                <a:sym typeface="Lato"/>
              </a:rPr>
              <a:t>4221, 4222, 4224, 4225, 4229, 4230, 4240.01, 4211</a:t>
            </a:r>
            <a:endParaRPr b="1" sz="2100">
              <a:solidFill>
                <a:schemeClr val="accent4"/>
              </a:solidFill>
              <a:latin typeface="Lato"/>
              <a:ea typeface="Lato"/>
              <a:cs typeface="Lato"/>
              <a:sym typeface="Lato"/>
            </a:endParaRPr>
          </a:p>
          <a:p>
            <a:pPr indent="0" lvl="0" marL="0" rtl="0" algn="l">
              <a:lnSpc>
                <a:spcPct val="100000"/>
              </a:lnSpc>
              <a:spcBef>
                <a:spcPts val="600"/>
              </a:spcBef>
              <a:spcAft>
                <a:spcPts val="0"/>
              </a:spcAft>
              <a:buSzPts val="2400"/>
              <a:buNone/>
            </a:pPr>
            <a:r>
              <a:t/>
            </a:r>
            <a:endParaRPr sz="1400"/>
          </a:p>
          <a:p>
            <a:pPr indent="0" lvl="0" marL="0" rtl="0" algn="l">
              <a:lnSpc>
                <a:spcPct val="100000"/>
              </a:lnSpc>
              <a:spcBef>
                <a:spcPts val="600"/>
              </a:spcBef>
              <a:spcAft>
                <a:spcPts val="0"/>
              </a:spcAft>
              <a:buSzPts val="2400"/>
              <a:buNone/>
            </a:pPr>
            <a:r>
              <a:rPr lang="en" sz="1800"/>
              <a:t>These areas have been identified as requiring the most attention due to a combination of different factors including their risk for natural disasters and willingness of experienced members to volunteer. </a:t>
            </a:r>
            <a:endParaRPr sz="1800"/>
          </a:p>
        </p:txBody>
      </p:sp>
      <p:sp>
        <p:nvSpPr>
          <p:cNvPr id="427" name="Google Shape;427;p3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idx="4294967295" type="ctrTitle"/>
          </p:nvPr>
        </p:nvSpPr>
        <p:spPr>
          <a:xfrm>
            <a:off x="1423578" y="1123425"/>
            <a:ext cx="2850000" cy="837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Lato Black"/>
              <a:buNone/>
            </a:pPr>
            <a:r>
              <a:rPr b="0" i="0" lang="en" sz="3200" u="none" cap="none" strike="noStrike">
                <a:solidFill>
                  <a:schemeClr val="accent3"/>
                </a:solidFill>
                <a:latin typeface="Lato Black"/>
                <a:ea typeface="Lato Black"/>
                <a:cs typeface="Lato Black"/>
                <a:sym typeface="Lato Black"/>
              </a:rPr>
              <a:t>Younger: &lt;65+</a:t>
            </a:r>
            <a:endParaRPr b="0" i="0" sz="3200" u="none" cap="none" strike="noStrike">
              <a:solidFill>
                <a:schemeClr val="accent3"/>
              </a:solidFill>
              <a:latin typeface="Lato Black"/>
              <a:ea typeface="Lato Black"/>
              <a:cs typeface="Lato Black"/>
              <a:sym typeface="Lato Black"/>
            </a:endParaRPr>
          </a:p>
        </p:txBody>
      </p:sp>
      <p:sp>
        <p:nvSpPr>
          <p:cNvPr id="433" name="Google Shape;433;p3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sp>
        <p:nvSpPr>
          <p:cNvPr id="434" name="Google Shape;434;p38"/>
          <p:cNvSpPr/>
          <p:nvPr/>
        </p:nvSpPr>
        <p:spPr>
          <a:xfrm>
            <a:off x="796778" y="1481649"/>
            <a:ext cx="456903" cy="481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38"/>
          <p:cNvGrpSpPr/>
          <p:nvPr/>
        </p:nvGrpSpPr>
        <p:grpSpPr>
          <a:xfrm>
            <a:off x="796771" y="2408920"/>
            <a:ext cx="502146" cy="464195"/>
            <a:chOff x="5975075" y="2327500"/>
            <a:chExt cx="420100" cy="388350"/>
          </a:xfrm>
        </p:grpSpPr>
        <p:sp>
          <p:nvSpPr>
            <p:cNvPr id="436" name="Google Shape;436;p3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38"/>
          <p:cNvSpPr txBox="1"/>
          <p:nvPr>
            <p:ph idx="4294967295" type="title"/>
          </p:nvPr>
        </p:nvSpPr>
        <p:spPr>
          <a:xfrm>
            <a:off x="546125" y="2267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Demographic Recommendation</a:t>
            </a:r>
            <a:endParaRPr/>
          </a:p>
        </p:txBody>
      </p:sp>
      <p:sp>
        <p:nvSpPr>
          <p:cNvPr id="439" name="Google Shape;439;p38"/>
          <p:cNvSpPr txBox="1"/>
          <p:nvPr>
            <p:ph idx="4294967295" type="ctrTitle"/>
          </p:nvPr>
        </p:nvSpPr>
        <p:spPr>
          <a:xfrm>
            <a:off x="1477925" y="2092975"/>
            <a:ext cx="5401200" cy="837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Lato Black"/>
              <a:buNone/>
            </a:pPr>
            <a:r>
              <a:rPr b="0" i="0" lang="en" sz="3200" u="none" cap="none" strike="noStrike">
                <a:solidFill>
                  <a:schemeClr val="accent2"/>
                </a:solidFill>
                <a:latin typeface="Lato Black"/>
                <a:ea typeface="Lato Black"/>
                <a:cs typeface="Lato Black"/>
                <a:sym typeface="Lato Black"/>
              </a:rPr>
              <a:t>Diverse Races/Ethnicities</a:t>
            </a:r>
            <a:endParaRPr b="0" i="0" sz="3200" u="none" cap="none" strike="noStrike">
              <a:solidFill>
                <a:schemeClr val="accent2"/>
              </a:solidFill>
              <a:latin typeface="Lato Black"/>
              <a:ea typeface="Lato Black"/>
              <a:cs typeface="Lato Black"/>
              <a:sym typeface="Lato Black"/>
            </a:endParaRPr>
          </a:p>
        </p:txBody>
      </p:sp>
      <p:sp>
        <p:nvSpPr>
          <p:cNvPr id="440" name="Google Shape;440;p38"/>
          <p:cNvSpPr txBox="1"/>
          <p:nvPr>
            <p:ph idx="4294967295" type="ctrTitle"/>
          </p:nvPr>
        </p:nvSpPr>
        <p:spPr>
          <a:xfrm>
            <a:off x="5841368" y="1940575"/>
            <a:ext cx="362400" cy="837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Lato Black"/>
              <a:buNone/>
            </a:pPr>
            <a:r>
              <a:rPr b="0" i="0" lang="en" sz="4800" u="none" cap="none" strike="noStrike">
                <a:solidFill>
                  <a:schemeClr val="lt1"/>
                </a:solidFill>
                <a:latin typeface="Lato Black"/>
                <a:ea typeface="Lato Black"/>
                <a:cs typeface="Lato Black"/>
                <a:sym typeface="Lato Black"/>
              </a:rPr>
              <a:t>?</a:t>
            </a:r>
            <a:endParaRPr b="0" i="0" sz="4800" u="none" cap="none" strike="noStrike">
              <a:solidFill>
                <a:schemeClr val="lt1"/>
              </a:solidFill>
              <a:latin typeface="Lato Black"/>
              <a:ea typeface="Lato Black"/>
              <a:cs typeface="Lato Black"/>
              <a:sym typeface="Lato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solidFill>
                  <a:schemeClr val="accent1"/>
                </a:solidFill>
              </a:rPr>
              <a:t>5.</a:t>
            </a:r>
            <a:endParaRPr>
              <a:solidFill>
                <a:schemeClr val="accent1"/>
              </a:solidFill>
            </a:endParaRPr>
          </a:p>
          <a:p>
            <a:pPr indent="0" lvl="0" marL="0" rtl="0" algn="l">
              <a:lnSpc>
                <a:spcPct val="100000"/>
              </a:lnSpc>
              <a:spcBef>
                <a:spcPts val="0"/>
              </a:spcBef>
              <a:spcAft>
                <a:spcPts val="0"/>
              </a:spcAft>
              <a:buSzPts val="4800"/>
              <a:buNone/>
            </a:pPr>
            <a:r>
              <a:rPr lang="en"/>
              <a:t>Tech Stack</a:t>
            </a:r>
            <a:endParaRPr/>
          </a:p>
        </p:txBody>
      </p:sp>
      <p:sp>
        <p:nvSpPr>
          <p:cNvPr id="446" name="Google Shape;446;p3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idx="1" type="body"/>
          </p:nvPr>
        </p:nvSpPr>
        <p:spPr>
          <a:xfrm>
            <a:off x="580650" y="1497000"/>
            <a:ext cx="3101100" cy="49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2400"/>
              <a:buNone/>
            </a:pPr>
            <a:r>
              <a:rPr b="1" lang="en">
                <a:solidFill>
                  <a:schemeClr val="accent3"/>
                </a:solidFill>
                <a:latin typeface="Lato"/>
                <a:ea typeface="Lato"/>
                <a:cs typeface="Lato"/>
                <a:sym typeface="Lato"/>
              </a:rPr>
              <a:t>Tools:</a:t>
            </a:r>
            <a:r>
              <a:rPr lang="en"/>
              <a:t> DeepNote, Tableau, Google Sheets</a:t>
            </a:r>
            <a:endParaRPr/>
          </a:p>
        </p:txBody>
      </p:sp>
      <p:sp>
        <p:nvSpPr>
          <p:cNvPr id="452" name="Google Shape;452;p40"/>
          <p:cNvSpPr txBox="1"/>
          <p:nvPr/>
        </p:nvSpPr>
        <p:spPr>
          <a:xfrm>
            <a:off x="504450" y="3494450"/>
            <a:ext cx="63489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2400"/>
              <a:buFont typeface="Arial"/>
              <a:buNone/>
            </a:pPr>
            <a:r>
              <a:rPr b="1" i="0" lang="en" sz="2400" u="none" cap="none" strike="noStrike">
                <a:solidFill>
                  <a:schemeClr val="accent3"/>
                </a:solidFill>
                <a:latin typeface="Lato"/>
                <a:ea typeface="Lato"/>
                <a:cs typeface="Lato"/>
                <a:sym typeface="Lato"/>
              </a:rPr>
              <a:t>Libraries:</a:t>
            </a:r>
            <a:r>
              <a:rPr b="1" i="0" lang="en" sz="2400" u="none" cap="none" strike="noStrike">
                <a:solidFill>
                  <a:schemeClr val="dk1"/>
                </a:solidFill>
                <a:latin typeface="Lato"/>
                <a:ea typeface="Lato"/>
                <a:cs typeface="Lato"/>
                <a:sym typeface="Lato"/>
              </a:rPr>
              <a:t> </a:t>
            </a:r>
            <a:r>
              <a:rPr b="0" i="0" lang="en" sz="2400" u="none" cap="none" strike="noStrike">
                <a:solidFill>
                  <a:schemeClr val="dk1"/>
                </a:solidFill>
                <a:latin typeface="Lato Light"/>
                <a:ea typeface="Lato Light"/>
                <a:cs typeface="Lato Light"/>
                <a:sym typeface="Lato Light"/>
              </a:rPr>
              <a:t>Pandas, Numpy, Matplotlib, Seaborn, Geopy, Geopandas, Folium, Tensorflow</a:t>
            </a:r>
            <a:endParaRPr b="0" i="0" sz="2400" u="none" cap="none" strike="noStrike">
              <a:solidFill>
                <a:schemeClr val="dk1"/>
              </a:solidFill>
              <a:latin typeface="Lato Light"/>
              <a:ea typeface="Lato Light"/>
              <a:cs typeface="Lato Light"/>
              <a:sym typeface="Lato Light"/>
            </a:endParaRPr>
          </a:p>
        </p:txBody>
      </p:sp>
      <p:sp>
        <p:nvSpPr>
          <p:cNvPr id="453" name="Google Shape;453;p40"/>
          <p:cNvSpPr txBox="1"/>
          <p:nvPr>
            <p:ph type="title"/>
          </p:nvPr>
        </p:nvSpPr>
        <p:spPr>
          <a:xfrm>
            <a:off x="580650" y="519213"/>
            <a:ext cx="27756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Tech Stack</a:t>
            </a:r>
            <a:endParaRPr/>
          </a:p>
        </p:txBody>
      </p:sp>
      <p:sp>
        <p:nvSpPr>
          <p:cNvPr id="454" name="Google Shape;454;p4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55" name="Google Shape;455;p40"/>
          <p:cNvPicPr preferRelativeResize="0"/>
          <p:nvPr/>
        </p:nvPicPr>
        <p:blipFill rotWithShape="1">
          <a:blip r:embed="rId3">
            <a:alphaModFix/>
          </a:blip>
          <a:srcRect b="24925" l="4990" r="4429" t="27085"/>
          <a:stretch/>
        </p:blipFill>
        <p:spPr>
          <a:xfrm>
            <a:off x="4118450" y="367700"/>
            <a:ext cx="1839300" cy="549575"/>
          </a:xfrm>
          <a:prstGeom prst="rect">
            <a:avLst/>
          </a:prstGeom>
          <a:noFill/>
          <a:ln>
            <a:noFill/>
          </a:ln>
        </p:spPr>
      </p:pic>
      <p:pic>
        <p:nvPicPr>
          <p:cNvPr id="456" name="Google Shape;456;p40"/>
          <p:cNvPicPr preferRelativeResize="0"/>
          <p:nvPr/>
        </p:nvPicPr>
        <p:blipFill rotWithShape="1">
          <a:blip r:embed="rId4">
            <a:alphaModFix/>
          </a:blip>
          <a:srcRect b="29386" l="0" r="0" t="28339"/>
          <a:stretch/>
        </p:blipFill>
        <p:spPr>
          <a:xfrm>
            <a:off x="3897763" y="1072825"/>
            <a:ext cx="2076621" cy="493799"/>
          </a:xfrm>
          <a:prstGeom prst="rect">
            <a:avLst/>
          </a:prstGeom>
          <a:noFill/>
          <a:ln>
            <a:noFill/>
          </a:ln>
        </p:spPr>
      </p:pic>
      <p:pic>
        <p:nvPicPr>
          <p:cNvPr id="457" name="Google Shape;457;p40"/>
          <p:cNvPicPr preferRelativeResize="0"/>
          <p:nvPr/>
        </p:nvPicPr>
        <p:blipFill rotWithShape="1">
          <a:blip r:embed="rId5">
            <a:alphaModFix/>
          </a:blip>
          <a:srcRect b="0" l="0" r="0" t="0"/>
          <a:stretch/>
        </p:blipFill>
        <p:spPr>
          <a:xfrm>
            <a:off x="6190400" y="469100"/>
            <a:ext cx="1493751" cy="603726"/>
          </a:xfrm>
          <a:prstGeom prst="rect">
            <a:avLst/>
          </a:prstGeom>
          <a:noFill/>
          <a:ln>
            <a:noFill/>
          </a:ln>
        </p:spPr>
      </p:pic>
      <p:sp>
        <p:nvSpPr>
          <p:cNvPr id="458" name="Google Shape;458;p40"/>
          <p:cNvSpPr txBox="1"/>
          <p:nvPr/>
        </p:nvSpPr>
        <p:spPr>
          <a:xfrm>
            <a:off x="504450" y="2598813"/>
            <a:ext cx="6348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2400"/>
              <a:buFont typeface="Arial"/>
              <a:buNone/>
            </a:pPr>
            <a:r>
              <a:rPr b="1" i="0" lang="en" sz="2400" u="none" cap="none" strike="noStrike">
                <a:solidFill>
                  <a:schemeClr val="accent3"/>
                </a:solidFill>
                <a:latin typeface="Lato"/>
                <a:ea typeface="Lato"/>
                <a:cs typeface="Lato"/>
                <a:sym typeface="Lato"/>
              </a:rPr>
              <a:t>Languages:</a:t>
            </a:r>
            <a:r>
              <a:rPr b="0" i="0" lang="en" sz="2400" u="none" cap="none" strike="noStrike">
                <a:solidFill>
                  <a:schemeClr val="accent3"/>
                </a:solidFill>
                <a:latin typeface="Lato Light"/>
                <a:ea typeface="Lato Light"/>
                <a:cs typeface="Lato Light"/>
                <a:sym typeface="Lato Light"/>
              </a:rPr>
              <a:t> </a:t>
            </a:r>
            <a:r>
              <a:rPr b="0" i="0" lang="en" sz="2400" u="none" cap="none" strike="noStrike">
                <a:solidFill>
                  <a:schemeClr val="dk1"/>
                </a:solidFill>
                <a:latin typeface="Lato Light"/>
                <a:ea typeface="Lato Light"/>
                <a:cs typeface="Lato Light"/>
                <a:sym typeface="Lato Light"/>
              </a:rPr>
              <a:t>Python </a:t>
            </a:r>
            <a:endParaRPr b="0" i="0" sz="2400" u="none" cap="none" strike="noStrike">
              <a:solidFill>
                <a:schemeClr val="dk1"/>
              </a:solidFill>
              <a:latin typeface="Lato Light"/>
              <a:ea typeface="Lato Light"/>
              <a:cs typeface="Lato Light"/>
              <a:sym typeface="Lato Light"/>
            </a:endParaRPr>
          </a:p>
        </p:txBody>
      </p:sp>
      <p:pic>
        <p:nvPicPr>
          <p:cNvPr id="459" name="Google Shape;459;p40"/>
          <p:cNvPicPr preferRelativeResize="0"/>
          <p:nvPr/>
        </p:nvPicPr>
        <p:blipFill rotWithShape="1">
          <a:blip r:embed="rId6">
            <a:alphaModFix/>
          </a:blip>
          <a:srcRect b="0" l="22578" r="18111" t="0"/>
          <a:stretch/>
        </p:blipFill>
        <p:spPr>
          <a:xfrm>
            <a:off x="6190400" y="1157113"/>
            <a:ext cx="1237448" cy="1173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1"/>
          <p:cNvPicPr preferRelativeResize="0"/>
          <p:nvPr/>
        </p:nvPicPr>
        <p:blipFill rotWithShape="1">
          <a:blip r:embed="rId3">
            <a:alphaModFix/>
          </a:blip>
          <a:srcRect b="0" l="0" r="0" t="0"/>
          <a:stretch/>
        </p:blipFill>
        <p:spPr>
          <a:xfrm>
            <a:off x="4461250" y="1849950"/>
            <a:ext cx="2053200" cy="2053200"/>
          </a:xfrm>
          <a:prstGeom prst="rect">
            <a:avLst/>
          </a:prstGeom>
          <a:noFill/>
          <a:ln>
            <a:noFill/>
          </a:ln>
        </p:spPr>
      </p:pic>
      <p:sp>
        <p:nvSpPr>
          <p:cNvPr id="465" name="Google Shape;465;p41"/>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Interactive Tableau Dashboards</a:t>
            </a:r>
            <a:endParaRPr/>
          </a:p>
        </p:txBody>
      </p:sp>
      <p:sp>
        <p:nvSpPr>
          <p:cNvPr id="466" name="Google Shape;466;p41"/>
          <p:cNvSpPr txBox="1"/>
          <p:nvPr>
            <p:ph idx="1" type="body"/>
          </p:nvPr>
        </p:nvSpPr>
        <p:spPr>
          <a:xfrm>
            <a:off x="699050" y="3951025"/>
            <a:ext cx="2819100" cy="504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2400"/>
              <a:buNone/>
            </a:pPr>
            <a:r>
              <a:rPr lang="en" sz="1800" u="sng">
                <a:solidFill>
                  <a:schemeClr val="hlink"/>
                </a:solidFill>
                <a:hlinkClick r:id="rId4"/>
              </a:rPr>
              <a:t>Membership Dashboard</a:t>
            </a:r>
            <a:endParaRPr sz="1800"/>
          </a:p>
        </p:txBody>
      </p:sp>
      <p:sp>
        <p:nvSpPr>
          <p:cNvPr id="467" name="Google Shape;467;p4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68" name="Google Shape;468;p41"/>
          <p:cNvSpPr txBox="1"/>
          <p:nvPr/>
        </p:nvSpPr>
        <p:spPr>
          <a:xfrm>
            <a:off x="4460263" y="3972625"/>
            <a:ext cx="2053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Clr>
                <a:srgbClr val="000000"/>
              </a:buClr>
              <a:buSzPts val="1800"/>
              <a:buFont typeface="Arial"/>
              <a:buNone/>
            </a:pPr>
            <a:r>
              <a:rPr b="0" i="0" lang="en" sz="1800" u="sng" cap="none" strike="noStrike">
                <a:solidFill>
                  <a:schemeClr val="hlink"/>
                </a:solidFill>
                <a:latin typeface="Lato Light"/>
                <a:ea typeface="Lato Light"/>
                <a:cs typeface="Lato Light"/>
                <a:sym typeface="Lato Light"/>
                <a:hlinkClick r:id="rId5"/>
              </a:rPr>
              <a:t>Map Dashboard</a:t>
            </a:r>
            <a:endParaRPr b="0" i="0" sz="1400" u="none" cap="none" strike="noStrike">
              <a:solidFill>
                <a:srgbClr val="000000"/>
              </a:solidFill>
              <a:latin typeface="Arial"/>
              <a:ea typeface="Arial"/>
              <a:cs typeface="Arial"/>
              <a:sym typeface="Arial"/>
            </a:endParaRPr>
          </a:p>
        </p:txBody>
      </p:sp>
      <p:pic>
        <p:nvPicPr>
          <p:cNvPr id="469" name="Google Shape;469;p41"/>
          <p:cNvPicPr preferRelativeResize="0"/>
          <p:nvPr/>
        </p:nvPicPr>
        <p:blipFill rotWithShape="1">
          <a:blip r:embed="rId6">
            <a:alphaModFix/>
          </a:blip>
          <a:srcRect b="0" l="0" r="0" t="0"/>
          <a:stretch/>
        </p:blipFill>
        <p:spPr>
          <a:xfrm>
            <a:off x="1012513" y="1780463"/>
            <a:ext cx="2192174" cy="2192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75" name="Google Shape;475;p42"/>
          <p:cNvSpPr txBox="1"/>
          <p:nvPr>
            <p:ph idx="4294967295" type="ctrTitle"/>
          </p:nvPr>
        </p:nvSpPr>
        <p:spPr>
          <a:xfrm>
            <a:off x="1034300" y="758900"/>
            <a:ext cx="3639900" cy="115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Lato Black"/>
              <a:buNone/>
            </a:pPr>
            <a:r>
              <a:rPr b="0" i="0" lang="en" sz="6000" u="none" cap="none" strike="noStrike">
                <a:solidFill>
                  <a:schemeClr val="accent4"/>
                </a:solidFill>
                <a:latin typeface="Lato Black"/>
                <a:ea typeface="Lato Black"/>
                <a:cs typeface="Lato Black"/>
                <a:sym typeface="Lato Black"/>
              </a:rPr>
              <a:t>Thanks!</a:t>
            </a:r>
            <a:endParaRPr b="0" i="0" sz="6000" u="none" cap="none" strike="noStrike">
              <a:solidFill>
                <a:schemeClr val="accent4"/>
              </a:solidFill>
              <a:latin typeface="Lato Black"/>
              <a:ea typeface="Lato Black"/>
              <a:cs typeface="Lato Black"/>
              <a:sym typeface="Lato Black"/>
            </a:endParaRPr>
          </a:p>
        </p:txBody>
      </p:sp>
      <p:sp>
        <p:nvSpPr>
          <p:cNvPr id="476" name="Google Shape;476;p42"/>
          <p:cNvSpPr txBox="1"/>
          <p:nvPr>
            <p:ph idx="4294967295" type="subTitle"/>
          </p:nvPr>
        </p:nvSpPr>
        <p:spPr>
          <a:xfrm>
            <a:off x="1034300" y="1958525"/>
            <a:ext cx="3929400" cy="86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600"/>
              </a:spcBef>
              <a:spcAft>
                <a:spcPts val="0"/>
              </a:spcAft>
              <a:buClr>
                <a:schemeClr val="accent4"/>
              </a:buClr>
              <a:buSzPts val="2400"/>
              <a:buFont typeface="Lato Light"/>
              <a:buNone/>
            </a:pPr>
            <a:r>
              <a:rPr b="1" i="0" lang="en" sz="3600" u="none" cap="none" strike="noStrike">
                <a:solidFill>
                  <a:schemeClr val="dk1"/>
                </a:solidFill>
                <a:latin typeface="Lato"/>
                <a:ea typeface="Lato"/>
                <a:cs typeface="Lato"/>
                <a:sym typeface="Lato"/>
              </a:rPr>
              <a:t>Any questions?</a:t>
            </a:r>
            <a:endParaRPr b="0" i="0" sz="2400" u="none" cap="none" strike="noStrike">
              <a:solidFill>
                <a:schemeClr val="dk1"/>
              </a:solidFill>
              <a:latin typeface="Lato Light"/>
              <a:ea typeface="Lato Light"/>
              <a:cs typeface="Lato Light"/>
              <a:sym typeface="Lato Light"/>
            </a:endParaRPr>
          </a:p>
        </p:txBody>
      </p:sp>
      <p:sp>
        <p:nvSpPr>
          <p:cNvPr id="477" name="Google Shape;477;p42"/>
          <p:cNvSpPr/>
          <p:nvPr/>
        </p:nvSpPr>
        <p:spPr>
          <a:xfrm>
            <a:off x="3975391" y="584305"/>
            <a:ext cx="1068077" cy="971530"/>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235091" y="823789"/>
            <a:ext cx="548709" cy="492539"/>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txBox="1"/>
          <p:nvPr>
            <p:ph type="title"/>
          </p:nvPr>
        </p:nvSpPr>
        <p:spPr>
          <a:xfrm>
            <a:off x="1758100" y="44175"/>
            <a:ext cx="5784000" cy="5364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3000"/>
              <a:buNone/>
            </a:pPr>
            <a:r>
              <a:t/>
            </a:r>
            <a:endParaRPr/>
          </a:p>
        </p:txBody>
      </p:sp>
      <p:pic>
        <p:nvPicPr>
          <p:cNvPr id="480" name="Google Shape;480;p42"/>
          <p:cNvPicPr preferRelativeResize="0"/>
          <p:nvPr/>
        </p:nvPicPr>
        <p:blipFill rotWithShape="1">
          <a:blip r:embed="rId3">
            <a:alphaModFix/>
          </a:blip>
          <a:srcRect b="41324" l="8887" r="8888" t="4220"/>
          <a:stretch/>
        </p:blipFill>
        <p:spPr>
          <a:xfrm>
            <a:off x="5759638" y="758900"/>
            <a:ext cx="989400" cy="989400"/>
          </a:xfrm>
          <a:prstGeom prst="ellipse">
            <a:avLst/>
          </a:prstGeom>
          <a:noFill/>
          <a:ln cap="flat" cmpd="sng" w="28575">
            <a:solidFill>
              <a:srgbClr val="E45649"/>
            </a:solidFill>
            <a:prstDash val="solid"/>
            <a:round/>
            <a:headEnd len="sm" w="sm" type="none"/>
            <a:tailEnd len="sm" w="sm" type="none"/>
          </a:ln>
        </p:spPr>
      </p:pic>
      <p:pic>
        <p:nvPicPr>
          <p:cNvPr id="481" name="Google Shape;481;p42"/>
          <p:cNvPicPr preferRelativeResize="0"/>
          <p:nvPr/>
        </p:nvPicPr>
        <p:blipFill rotWithShape="1">
          <a:blip r:embed="rId4">
            <a:alphaModFix/>
          </a:blip>
          <a:srcRect b="0" l="16901" r="16895" t="0"/>
          <a:stretch/>
        </p:blipFill>
        <p:spPr>
          <a:xfrm>
            <a:off x="6995652" y="758900"/>
            <a:ext cx="989400" cy="989400"/>
          </a:xfrm>
          <a:prstGeom prst="ellipse">
            <a:avLst/>
          </a:prstGeom>
          <a:noFill/>
          <a:ln cap="flat" cmpd="sng" w="28575">
            <a:solidFill>
              <a:srgbClr val="E45649"/>
            </a:solidFill>
            <a:prstDash val="solid"/>
            <a:round/>
            <a:headEnd len="sm" w="sm" type="none"/>
            <a:tailEnd len="sm" w="sm" type="none"/>
          </a:ln>
        </p:spPr>
      </p:pic>
      <p:pic>
        <p:nvPicPr>
          <p:cNvPr id="482" name="Google Shape;482;p42"/>
          <p:cNvPicPr preferRelativeResize="0"/>
          <p:nvPr/>
        </p:nvPicPr>
        <p:blipFill rotWithShape="1">
          <a:blip r:embed="rId5">
            <a:alphaModFix/>
          </a:blip>
          <a:srcRect b="2170" l="0" r="4378" t="2180"/>
          <a:stretch/>
        </p:blipFill>
        <p:spPr>
          <a:xfrm>
            <a:off x="7597159" y="1951683"/>
            <a:ext cx="827700" cy="828000"/>
          </a:xfrm>
          <a:prstGeom prst="ellipse">
            <a:avLst/>
          </a:prstGeom>
          <a:noFill/>
          <a:ln cap="flat" cmpd="sng" w="19050">
            <a:solidFill>
              <a:srgbClr val="E45649"/>
            </a:solidFill>
            <a:prstDash val="solid"/>
            <a:round/>
            <a:headEnd len="sm" w="sm" type="none"/>
            <a:tailEnd len="sm" w="sm" type="none"/>
          </a:ln>
        </p:spPr>
      </p:pic>
      <p:pic>
        <p:nvPicPr>
          <p:cNvPr id="483" name="Google Shape;483;p42"/>
          <p:cNvPicPr preferRelativeResize="0"/>
          <p:nvPr/>
        </p:nvPicPr>
        <p:blipFill rotWithShape="1">
          <a:blip r:embed="rId6">
            <a:alphaModFix/>
          </a:blip>
          <a:srcRect b="28081" l="0" r="0" t="5689"/>
          <a:stretch/>
        </p:blipFill>
        <p:spPr>
          <a:xfrm>
            <a:off x="5395625" y="1951683"/>
            <a:ext cx="827700" cy="828000"/>
          </a:xfrm>
          <a:prstGeom prst="ellipse">
            <a:avLst/>
          </a:prstGeom>
          <a:noFill/>
          <a:ln cap="flat" cmpd="sng" w="19050">
            <a:solidFill>
              <a:srgbClr val="E45649"/>
            </a:solidFill>
            <a:prstDash val="solid"/>
            <a:round/>
            <a:headEnd len="sm" w="sm" type="none"/>
            <a:tailEnd len="sm" w="sm" type="none"/>
          </a:ln>
        </p:spPr>
      </p:pic>
      <p:pic>
        <p:nvPicPr>
          <p:cNvPr id="484" name="Google Shape;484;p42"/>
          <p:cNvPicPr preferRelativeResize="0"/>
          <p:nvPr/>
        </p:nvPicPr>
        <p:blipFill rotWithShape="1">
          <a:blip r:embed="rId7">
            <a:alphaModFix/>
          </a:blip>
          <a:srcRect b="34980" l="12913" r="0" t="7342"/>
          <a:stretch/>
        </p:blipFill>
        <p:spPr>
          <a:xfrm>
            <a:off x="6496393" y="1951683"/>
            <a:ext cx="827700" cy="828000"/>
          </a:xfrm>
          <a:prstGeom prst="ellipse">
            <a:avLst/>
          </a:prstGeom>
          <a:noFill/>
          <a:ln cap="flat" cmpd="sng" w="19050">
            <a:solidFill>
              <a:srgbClr val="E45649"/>
            </a:solidFill>
            <a:prstDash val="solid"/>
            <a:round/>
            <a:headEnd len="sm" w="sm" type="none"/>
            <a:tailEnd len="sm" w="sm" type="none"/>
          </a:ln>
        </p:spPr>
      </p:pic>
      <p:pic>
        <p:nvPicPr>
          <p:cNvPr id="485" name="Google Shape;485;p42"/>
          <p:cNvPicPr preferRelativeResize="0"/>
          <p:nvPr/>
        </p:nvPicPr>
        <p:blipFill rotWithShape="1">
          <a:blip r:embed="rId8">
            <a:alphaModFix/>
          </a:blip>
          <a:srcRect b="33790" l="5530" r="5839" t="7513"/>
          <a:stretch/>
        </p:blipFill>
        <p:spPr>
          <a:xfrm>
            <a:off x="5395625" y="2997153"/>
            <a:ext cx="827700" cy="828000"/>
          </a:xfrm>
          <a:prstGeom prst="ellipse">
            <a:avLst/>
          </a:prstGeom>
          <a:noFill/>
          <a:ln cap="flat" cmpd="sng" w="19050">
            <a:solidFill>
              <a:srgbClr val="E45649"/>
            </a:solidFill>
            <a:prstDash val="solid"/>
            <a:round/>
            <a:headEnd len="sm" w="sm" type="none"/>
            <a:tailEnd len="sm" w="sm" type="none"/>
          </a:ln>
        </p:spPr>
      </p:pic>
      <p:pic>
        <p:nvPicPr>
          <p:cNvPr id="486" name="Google Shape;486;p42"/>
          <p:cNvPicPr preferRelativeResize="0"/>
          <p:nvPr/>
        </p:nvPicPr>
        <p:blipFill rotWithShape="1">
          <a:blip r:embed="rId9">
            <a:alphaModFix/>
          </a:blip>
          <a:srcRect b="41548" l="8444" r="10661" t="4875"/>
          <a:stretch/>
        </p:blipFill>
        <p:spPr>
          <a:xfrm>
            <a:off x="6496392" y="2997153"/>
            <a:ext cx="827700" cy="828000"/>
          </a:xfrm>
          <a:prstGeom prst="ellipse">
            <a:avLst/>
          </a:prstGeom>
          <a:noFill/>
          <a:ln cap="flat" cmpd="sng" w="19050">
            <a:solidFill>
              <a:srgbClr val="E45649"/>
            </a:solidFill>
            <a:prstDash val="solid"/>
            <a:round/>
            <a:headEnd len="sm" w="sm" type="none"/>
            <a:tailEnd len="sm" w="sm" type="none"/>
          </a:ln>
        </p:spPr>
      </p:pic>
      <p:pic>
        <p:nvPicPr>
          <p:cNvPr id="487" name="Google Shape;487;p42"/>
          <p:cNvPicPr preferRelativeResize="0"/>
          <p:nvPr/>
        </p:nvPicPr>
        <p:blipFill rotWithShape="1">
          <a:blip r:embed="rId10">
            <a:alphaModFix/>
          </a:blip>
          <a:srcRect b="0" l="9" r="19" t="0"/>
          <a:stretch/>
        </p:blipFill>
        <p:spPr>
          <a:xfrm>
            <a:off x="7597158" y="2997153"/>
            <a:ext cx="827700" cy="828000"/>
          </a:xfrm>
          <a:prstGeom prst="ellipse">
            <a:avLst/>
          </a:prstGeom>
          <a:noFill/>
          <a:ln cap="flat" cmpd="sng" w="19050">
            <a:solidFill>
              <a:srgbClr val="E45649"/>
            </a:solidFill>
            <a:prstDash val="solid"/>
            <a:round/>
            <a:headEnd len="sm" w="sm" type="none"/>
            <a:tailEnd len="sm" w="sm" type="none"/>
          </a:ln>
        </p:spPr>
      </p:pic>
      <p:sp>
        <p:nvSpPr>
          <p:cNvPr id="488" name="Google Shape;488;p42"/>
          <p:cNvSpPr/>
          <p:nvPr/>
        </p:nvSpPr>
        <p:spPr>
          <a:xfrm>
            <a:off x="8029850" y="89875"/>
            <a:ext cx="989400" cy="103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 name="Google Shape;489;p42"/>
          <p:cNvPicPr preferRelativeResize="0"/>
          <p:nvPr/>
        </p:nvPicPr>
        <p:blipFill rotWithShape="1">
          <a:blip r:embed="rId11">
            <a:alphaModFix/>
          </a:blip>
          <a:srcRect b="0" l="0" r="0" t="0"/>
          <a:stretch/>
        </p:blipFill>
        <p:spPr>
          <a:xfrm>
            <a:off x="964375" y="2866250"/>
            <a:ext cx="1261770" cy="1159801"/>
          </a:xfrm>
          <a:prstGeom prst="rect">
            <a:avLst/>
          </a:prstGeom>
          <a:noFill/>
          <a:ln>
            <a:noFill/>
          </a:ln>
        </p:spPr>
      </p:pic>
      <p:pic>
        <p:nvPicPr>
          <p:cNvPr id="490" name="Google Shape;490;p42"/>
          <p:cNvPicPr preferRelativeResize="0"/>
          <p:nvPr/>
        </p:nvPicPr>
        <p:blipFill rotWithShape="1">
          <a:blip r:embed="rId12">
            <a:alphaModFix/>
          </a:blip>
          <a:srcRect b="0" l="0" r="0" t="0"/>
          <a:stretch/>
        </p:blipFill>
        <p:spPr>
          <a:xfrm>
            <a:off x="2430871" y="2965600"/>
            <a:ext cx="2539275" cy="89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type="title"/>
          </p:nvPr>
        </p:nvSpPr>
        <p:spPr>
          <a:xfrm>
            <a:off x="514900" y="1395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Methodology</a:t>
            </a:r>
            <a:endParaRPr/>
          </a:p>
        </p:txBody>
      </p:sp>
      <p:sp>
        <p:nvSpPr>
          <p:cNvPr id="141" name="Google Shape;141;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grpSp>
        <p:nvGrpSpPr>
          <p:cNvPr id="142" name="Google Shape;142;p9"/>
          <p:cNvGrpSpPr/>
          <p:nvPr/>
        </p:nvGrpSpPr>
        <p:grpSpPr>
          <a:xfrm>
            <a:off x="375400" y="2663625"/>
            <a:ext cx="2314988" cy="1531200"/>
            <a:chOff x="1057000" y="2511225"/>
            <a:chExt cx="2314988" cy="1531200"/>
          </a:xfrm>
        </p:grpSpPr>
        <p:sp>
          <p:nvSpPr>
            <p:cNvPr id="143" name="Google Shape;143;p9"/>
            <p:cNvSpPr txBox="1"/>
            <p:nvPr/>
          </p:nvSpPr>
          <p:spPr>
            <a:xfrm>
              <a:off x="1057000" y="2511225"/>
              <a:ext cx="1681500" cy="153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Heuristic Building</a:t>
              </a:r>
              <a:endParaRPr b="1" i="0" sz="1200" u="none" cap="none" strike="noStrike">
                <a:solidFill>
                  <a:schemeClr val="dk1"/>
                </a:solidFill>
                <a:latin typeface="Lato"/>
                <a:ea typeface="Lato"/>
                <a:cs typeface="Lato"/>
                <a:sym typeface="Lato"/>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000"/>
                <a:buFont typeface="Lato"/>
                <a:buChar char="●"/>
              </a:pPr>
              <a:r>
                <a:rPr b="0" i="0" lang="en" sz="1000" u="none" cap="none" strike="noStrike">
                  <a:solidFill>
                    <a:schemeClr val="dk1"/>
                  </a:solidFill>
                  <a:latin typeface="Lato"/>
                  <a:ea typeface="Lato"/>
                  <a:cs typeface="Lato"/>
                  <a:sym typeface="Lato"/>
                </a:rPr>
                <a:t>Here we chose 5 features as the input of our formula, and each of them have been normalized using the below formula.</a:t>
              </a:r>
              <a:endParaRPr b="1" i="0" sz="1000" u="none" cap="none" strike="noStrike">
                <a:solidFill>
                  <a:schemeClr val="dk1"/>
                </a:solidFill>
                <a:latin typeface="Lato"/>
                <a:ea typeface="Lato"/>
                <a:cs typeface="Lato"/>
                <a:sym typeface="Lato"/>
              </a:endParaRPr>
            </a:p>
          </p:txBody>
        </p:sp>
        <p:cxnSp>
          <p:nvCxnSpPr>
            <p:cNvPr id="144" name="Google Shape;144;p9"/>
            <p:cNvCxnSpPr/>
            <p:nvPr/>
          </p:nvCxnSpPr>
          <p:spPr>
            <a:xfrm rot="10800000">
              <a:off x="2738388" y="3276500"/>
              <a:ext cx="633600" cy="0"/>
            </a:xfrm>
            <a:prstGeom prst="straightConnector1">
              <a:avLst/>
            </a:prstGeom>
            <a:noFill/>
            <a:ln cap="flat" cmpd="sng" w="9525">
              <a:solidFill>
                <a:srgbClr val="6CC4E0"/>
              </a:solidFill>
              <a:prstDash val="solid"/>
              <a:round/>
              <a:headEnd len="sm" w="sm" type="none"/>
              <a:tailEnd len="med" w="med" type="oval"/>
            </a:ln>
          </p:spPr>
        </p:cxnSp>
      </p:grpSp>
      <p:grpSp>
        <p:nvGrpSpPr>
          <p:cNvPr id="145" name="Google Shape;145;p9"/>
          <p:cNvGrpSpPr/>
          <p:nvPr/>
        </p:nvGrpSpPr>
        <p:grpSpPr>
          <a:xfrm>
            <a:off x="4600348" y="1059525"/>
            <a:ext cx="3075261" cy="1431900"/>
            <a:chOff x="5209838" y="918300"/>
            <a:chExt cx="3981435" cy="1431900"/>
          </a:xfrm>
        </p:grpSpPr>
        <p:sp>
          <p:nvSpPr>
            <p:cNvPr id="146" name="Google Shape;146;p9"/>
            <p:cNvSpPr txBox="1"/>
            <p:nvPr/>
          </p:nvSpPr>
          <p:spPr>
            <a:xfrm>
              <a:off x="6696473" y="918300"/>
              <a:ext cx="2494800" cy="143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Data Cleaning &amp; Processing</a:t>
              </a:r>
              <a:endParaRPr b="1" i="0" sz="12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000"/>
                <a:buFont typeface="Lato"/>
                <a:buChar char="●"/>
              </a:pPr>
              <a:r>
                <a:rPr b="0" i="0" lang="en" sz="1000" u="none" cap="none" strike="noStrike">
                  <a:solidFill>
                    <a:schemeClr val="dk1"/>
                  </a:solidFill>
                  <a:latin typeface="Lato"/>
                  <a:ea typeface="Lato"/>
                  <a:cs typeface="Lato"/>
                  <a:sym typeface="Lato"/>
                </a:rPr>
                <a:t>The data was loaded into shared notebooks to fix or remove incorrect, corrupted, improperly formatted, duplicate, or incomplete data within the dataset.</a:t>
              </a:r>
              <a:endParaRPr b="0" i="0" sz="1000" u="none" cap="none" strike="noStrike">
                <a:solidFill>
                  <a:schemeClr val="dk1"/>
                </a:solidFill>
                <a:latin typeface="Lato"/>
                <a:ea typeface="Lato"/>
                <a:cs typeface="Lato"/>
                <a:sym typeface="Lato"/>
              </a:endParaRPr>
            </a:p>
          </p:txBody>
        </p:sp>
        <p:cxnSp>
          <p:nvCxnSpPr>
            <p:cNvPr id="147" name="Google Shape;147;p9"/>
            <p:cNvCxnSpPr/>
            <p:nvPr/>
          </p:nvCxnSpPr>
          <p:spPr>
            <a:xfrm>
              <a:off x="5209838" y="1705200"/>
              <a:ext cx="1286700" cy="0"/>
            </a:xfrm>
            <a:prstGeom prst="straightConnector1">
              <a:avLst/>
            </a:prstGeom>
            <a:noFill/>
            <a:ln cap="flat" cmpd="sng" w="9525">
              <a:solidFill>
                <a:srgbClr val="6CC4E0"/>
              </a:solidFill>
              <a:prstDash val="solid"/>
              <a:round/>
              <a:headEnd len="sm" w="sm" type="none"/>
              <a:tailEnd len="med" w="med" type="oval"/>
            </a:ln>
          </p:spPr>
        </p:cxnSp>
      </p:grpSp>
      <p:grpSp>
        <p:nvGrpSpPr>
          <p:cNvPr id="148" name="Google Shape;148;p9"/>
          <p:cNvGrpSpPr/>
          <p:nvPr/>
        </p:nvGrpSpPr>
        <p:grpSpPr>
          <a:xfrm>
            <a:off x="4600348" y="3172850"/>
            <a:ext cx="2864394" cy="1289700"/>
            <a:chOff x="5209838" y="3020450"/>
            <a:chExt cx="3708434" cy="1289700"/>
          </a:xfrm>
        </p:grpSpPr>
        <p:sp>
          <p:nvSpPr>
            <p:cNvPr id="149" name="Google Shape;149;p9"/>
            <p:cNvSpPr txBox="1"/>
            <p:nvPr/>
          </p:nvSpPr>
          <p:spPr>
            <a:xfrm>
              <a:off x="6696472" y="3020450"/>
              <a:ext cx="2221800" cy="128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Exploratory Data Analysis</a:t>
              </a:r>
              <a:endParaRPr b="1" i="0" sz="8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000"/>
                <a:buFont typeface="Lato"/>
                <a:buChar char="●"/>
              </a:pPr>
              <a:r>
                <a:rPr b="0" i="0" lang="en" sz="1000" u="none" cap="none" strike="noStrike">
                  <a:solidFill>
                    <a:schemeClr val="dk1"/>
                  </a:solidFill>
                  <a:latin typeface="Lato"/>
                  <a:ea typeface="Lato"/>
                  <a:cs typeface="Lato"/>
                  <a:sym typeface="Lato"/>
                </a:rPr>
                <a:t>Data visualizations were made in DeepNote notebooks using Python libraries and Tableau to identify patterns/ abnormalities.</a:t>
              </a:r>
              <a:endParaRPr b="0" i="0" sz="1000" u="none" cap="none" strike="noStrike">
                <a:solidFill>
                  <a:schemeClr val="dk1"/>
                </a:solidFill>
                <a:latin typeface="Lato"/>
                <a:ea typeface="Lato"/>
                <a:cs typeface="Lato"/>
                <a:sym typeface="Lato"/>
              </a:endParaRPr>
            </a:p>
          </p:txBody>
        </p:sp>
        <p:cxnSp>
          <p:nvCxnSpPr>
            <p:cNvPr id="150" name="Google Shape;150;p9"/>
            <p:cNvCxnSpPr/>
            <p:nvPr/>
          </p:nvCxnSpPr>
          <p:spPr>
            <a:xfrm>
              <a:off x="5209838" y="3648300"/>
              <a:ext cx="1286700" cy="0"/>
            </a:xfrm>
            <a:prstGeom prst="straightConnector1">
              <a:avLst/>
            </a:prstGeom>
            <a:noFill/>
            <a:ln cap="flat" cmpd="sng" w="9525">
              <a:solidFill>
                <a:srgbClr val="6CC4E0"/>
              </a:solidFill>
              <a:prstDash val="solid"/>
              <a:round/>
              <a:headEnd len="sm" w="sm" type="none"/>
              <a:tailEnd len="med" w="med" type="oval"/>
            </a:ln>
          </p:spPr>
        </p:cxnSp>
      </p:grpSp>
      <p:sp>
        <p:nvSpPr>
          <p:cNvPr id="151" name="Google Shape;151;p9"/>
          <p:cNvSpPr/>
          <p:nvPr/>
        </p:nvSpPr>
        <p:spPr>
          <a:xfrm rot="3437561">
            <a:off x="2513463" y="1311635"/>
            <a:ext cx="2774880" cy="2774880"/>
          </a:xfrm>
          <a:prstGeom prst="blockArc">
            <a:avLst>
              <a:gd fmla="val 12730631" name="adj1"/>
              <a:gd fmla="val 19781569" name="adj2"/>
              <a:gd fmla="val 20773"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9"/>
          <p:cNvSpPr/>
          <p:nvPr/>
        </p:nvSpPr>
        <p:spPr>
          <a:xfrm rot="-3600185">
            <a:off x="2513668" y="1307971"/>
            <a:ext cx="2774659" cy="2774659"/>
          </a:xfrm>
          <a:prstGeom prst="blockArc">
            <a:avLst>
              <a:gd fmla="val 9022721" name="adj1"/>
              <a:gd fmla="val 14301011" name="adj2"/>
              <a:gd fmla="val 21092"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9"/>
          <p:cNvSpPr/>
          <p:nvPr/>
        </p:nvSpPr>
        <p:spPr>
          <a:xfrm rot="10800000">
            <a:off x="2513640" y="1307974"/>
            <a:ext cx="2774700" cy="2774700"/>
          </a:xfrm>
          <a:prstGeom prst="blockArc">
            <a:avLst>
              <a:gd fmla="val 10808908" name="adj1"/>
              <a:gd fmla="val 16243574" name="adj2"/>
              <a:gd fmla="val 2166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9"/>
          <p:cNvGrpSpPr/>
          <p:nvPr/>
        </p:nvGrpSpPr>
        <p:grpSpPr>
          <a:xfrm rot="-5400000">
            <a:off x="4686527" y="2425067"/>
            <a:ext cx="602052" cy="602581"/>
            <a:chOff x="1363543" y="1318228"/>
            <a:chExt cx="587999" cy="587999"/>
          </a:xfrm>
        </p:grpSpPr>
        <p:sp>
          <p:nvSpPr>
            <p:cNvPr id="155" name="Google Shape;155;p9"/>
            <p:cNvSpPr/>
            <p:nvPr/>
          </p:nvSpPr>
          <p:spPr>
            <a:xfrm rot="39023">
              <a:off x="1366824" y="1321509"/>
              <a:ext cx="581437" cy="581437"/>
            </a:xfrm>
            <a:prstGeom prst="pie">
              <a:avLst>
                <a:gd fmla="val 6190354" name="adj1"/>
                <a:gd fmla="val 14996165" name="adj2"/>
              </a:avLst>
            </a:prstGeom>
            <a:solidFill>
              <a:schemeClr val="accent1"/>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9"/>
            <p:cNvSpPr/>
            <p:nvPr/>
          </p:nvSpPr>
          <p:spPr>
            <a:xfrm rot="10800000">
              <a:off x="1366840" y="1321530"/>
              <a:ext cx="581400" cy="581400"/>
            </a:xfrm>
            <a:prstGeom prst="pie">
              <a:avLst>
                <a:gd fmla="val 4028252" name="adj1"/>
                <a:gd fmla="val 17183677"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9"/>
          <p:cNvGrpSpPr/>
          <p:nvPr/>
        </p:nvGrpSpPr>
        <p:grpSpPr>
          <a:xfrm rot="2284692">
            <a:off x="3465087" y="3369829"/>
            <a:ext cx="815066" cy="825079"/>
            <a:chOff x="1329552" y="864836"/>
            <a:chExt cx="794250" cy="794360"/>
          </a:xfrm>
        </p:grpSpPr>
        <p:sp>
          <p:nvSpPr>
            <p:cNvPr id="158" name="Google Shape;158;p9"/>
            <p:cNvSpPr/>
            <p:nvPr/>
          </p:nvSpPr>
          <p:spPr>
            <a:xfrm rot="-1797894">
              <a:off x="1435968" y="971157"/>
              <a:ext cx="581417" cy="581717"/>
            </a:xfrm>
            <a:prstGeom prst="pie">
              <a:avLst>
                <a:gd fmla="val 6190354" name="adj1"/>
                <a:gd fmla="val 14996165" name="adj2"/>
              </a:avLst>
            </a:prstGeom>
            <a:solidFill>
              <a:schemeClr val="accent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9"/>
            <p:cNvSpPr/>
            <p:nvPr/>
          </p:nvSpPr>
          <p:spPr>
            <a:xfrm rot="9127547">
              <a:off x="1435996" y="971407"/>
              <a:ext cx="581351" cy="581226"/>
            </a:xfrm>
            <a:prstGeom prst="pie">
              <a:avLst>
                <a:gd fmla="val 4028252" name="adj1"/>
                <a:gd fmla="val 17183677"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 name="Google Shape;160;p9"/>
          <p:cNvSpPr txBox="1"/>
          <p:nvPr/>
        </p:nvSpPr>
        <p:spPr>
          <a:xfrm>
            <a:off x="3989675" y="6168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03 </a:t>
            </a:r>
            <a:endParaRPr b="1" i="0" sz="1600" u="none" cap="none" strike="noStrike">
              <a:solidFill>
                <a:srgbClr val="FFFFFF"/>
              </a:solidFill>
              <a:latin typeface="Lato"/>
              <a:ea typeface="Lato"/>
              <a:cs typeface="Lato"/>
              <a:sym typeface="Lato"/>
            </a:endParaRPr>
          </a:p>
        </p:txBody>
      </p:sp>
      <p:sp>
        <p:nvSpPr>
          <p:cNvPr id="161" name="Google Shape;161;p9"/>
          <p:cNvSpPr/>
          <p:nvPr/>
        </p:nvSpPr>
        <p:spPr>
          <a:xfrm rot="-3600231">
            <a:off x="2539141" y="1295492"/>
            <a:ext cx="2723717" cy="2780576"/>
          </a:xfrm>
          <a:prstGeom prst="blockArc">
            <a:avLst>
              <a:gd fmla="val 14055662" name="adj1"/>
              <a:gd fmla="val 19870216" name="adj2"/>
              <a:gd fmla="val 2102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9"/>
          <p:cNvGrpSpPr/>
          <p:nvPr/>
        </p:nvGrpSpPr>
        <p:grpSpPr>
          <a:xfrm rot="5400000">
            <a:off x="2502616" y="2431119"/>
            <a:ext cx="602052" cy="602581"/>
            <a:chOff x="1363543" y="1318228"/>
            <a:chExt cx="587999" cy="587999"/>
          </a:xfrm>
        </p:grpSpPr>
        <p:sp>
          <p:nvSpPr>
            <p:cNvPr id="163" name="Google Shape;163;p9"/>
            <p:cNvSpPr/>
            <p:nvPr/>
          </p:nvSpPr>
          <p:spPr>
            <a:xfrm rot="39023">
              <a:off x="1366824" y="1321509"/>
              <a:ext cx="581437" cy="581437"/>
            </a:xfrm>
            <a:prstGeom prst="pie">
              <a:avLst>
                <a:gd fmla="val 6190354" name="adj1"/>
                <a:gd fmla="val 14996165" name="adj2"/>
              </a:avLst>
            </a:prstGeom>
            <a:solidFill>
              <a:schemeClr val="accent3"/>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9"/>
            <p:cNvSpPr/>
            <p:nvPr/>
          </p:nvSpPr>
          <p:spPr>
            <a:xfrm rot="10800000">
              <a:off x="1366840" y="1321530"/>
              <a:ext cx="581400" cy="581400"/>
            </a:xfrm>
            <a:prstGeom prst="pie">
              <a:avLst>
                <a:gd fmla="val 4028252" name="adj1"/>
                <a:gd fmla="val 17183677"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9"/>
          <p:cNvGrpSpPr/>
          <p:nvPr/>
        </p:nvGrpSpPr>
        <p:grpSpPr>
          <a:xfrm rot="10800000">
            <a:off x="3608497" y="1307965"/>
            <a:ext cx="585000" cy="585529"/>
            <a:chOff x="1363543" y="1318228"/>
            <a:chExt cx="587999" cy="587999"/>
          </a:xfrm>
        </p:grpSpPr>
        <p:sp>
          <p:nvSpPr>
            <p:cNvPr id="166" name="Google Shape;166;p9"/>
            <p:cNvSpPr/>
            <p:nvPr/>
          </p:nvSpPr>
          <p:spPr>
            <a:xfrm rot="39023">
              <a:off x="1366824" y="1321509"/>
              <a:ext cx="581437" cy="581437"/>
            </a:xfrm>
            <a:prstGeom prst="pie">
              <a:avLst>
                <a:gd fmla="val 6190354" name="adj1"/>
                <a:gd fmla="val 14996165" name="adj2"/>
              </a:avLst>
            </a:prstGeom>
            <a:solidFill>
              <a:schemeClr val="accent2"/>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9"/>
            <p:cNvSpPr/>
            <p:nvPr/>
          </p:nvSpPr>
          <p:spPr>
            <a:xfrm rot="10800000">
              <a:off x="1366840" y="1321517"/>
              <a:ext cx="581400" cy="581400"/>
            </a:xfrm>
            <a:prstGeom prst="pie">
              <a:avLst>
                <a:gd fmla="val 4028252" name="adj1"/>
                <a:gd fmla="val 17183677"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9"/>
          <p:cNvSpPr txBox="1"/>
          <p:nvPr/>
        </p:nvSpPr>
        <p:spPr>
          <a:xfrm>
            <a:off x="3761073" y="1426460"/>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01 </a:t>
            </a:r>
            <a:endParaRPr b="1" i="0" sz="1600" u="none" cap="none" strike="noStrike">
              <a:solidFill>
                <a:srgbClr val="FFFFFF"/>
              </a:solidFill>
              <a:latin typeface="Lato"/>
              <a:ea typeface="Lato"/>
              <a:cs typeface="Lato"/>
              <a:sym typeface="Lato"/>
            </a:endParaRPr>
          </a:p>
        </p:txBody>
      </p:sp>
      <p:sp>
        <p:nvSpPr>
          <p:cNvPr id="169" name="Google Shape;169;p9"/>
          <p:cNvSpPr txBox="1"/>
          <p:nvPr/>
        </p:nvSpPr>
        <p:spPr>
          <a:xfrm>
            <a:off x="4734027" y="2508235"/>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02 </a:t>
            </a:r>
            <a:endParaRPr b="1" i="0" sz="1600" u="none" cap="none" strike="noStrike">
              <a:solidFill>
                <a:srgbClr val="FFFFFF"/>
              </a:solidFill>
              <a:latin typeface="Lato"/>
              <a:ea typeface="Lato"/>
              <a:cs typeface="Lato"/>
              <a:sym typeface="Lato"/>
            </a:endParaRPr>
          </a:p>
        </p:txBody>
      </p:sp>
      <p:sp>
        <p:nvSpPr>
          <p:cNvPr id="170" name="Google Shape;170;p9"/>
          <p:cNvSpPr txBox="1"/>
          <p:nvPr/>
        </p:nvSpPr>
        <p:spPr>
          <a:xfrm>
            <a:off x="3188452" y="4813160"/>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03 </a:t>
            </a:r>
            <a:endParaRPr b="1" i="0" sz="1600" u="none" cap="none" strike="noStrike">
              <a:solidFill>
                <a:srgbClr val="FFFFFF"/>
              </a:solidFill>
              <a:latin typeface="Lato"/>
              <a:ea typeface="Lato"/>
              <a:cs typeface="Lato"/>
              <a:sym typeface="Lato"/>
            </a:endParaRPr>
          </a:p>
        </p:txBody>
      </p:sp>
      <p:sp>
        <p:nvSpPr>
          <p:cNvPr id="171" name="Google Shape;171;p9"/>
          <p:cNvSpPr txBox="1"/>
          <p:nvPr/>
        </p:nvSpPr>
        <p:spPr>
          <a:xfrm>
            <a:off x="2551877" y="2478164"/>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04 </a:t>
            </a:r>
            <a:endParaRPr b="1" i="0" sz="1600" u="none" cap="none" strike="noStrike">
              <a:solidFill>
                <a:srgbClr val="FFFFFF"/>
              </a:solidFill>
              <a:latin typeface="Lato"/>
              <a:ea typeface="Lato"/>
              <a:cs typeface="Lato"/>
              <a:sym typeface="Lato"/>
            </a:endParaRPr>
          </a:p>
        </p:txBody>
      </p:sp>
      <p:sp>
        <p:nvSpPr>
          <p:cNvPr id="172" name="Google Shape;172;p9"/>
          <p:cNvSpPr txBox="1"/>
          <p:nvPr/>
        </p:nvSpPr>
        <p:spPr>
          <a:xfrm>
            <a:off x="3646452" y="35992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03 </a:t>
            </a:r>
            <a:endParaRPr b="1" i="0" sz="1600" u="none" cap="none" strike="noStrike">
              <a:solidFill>
                <a:srgbClr val="FFFFFF"/>
              </a:solidFill>
              <a:latin typeface="Lato"/>
              <a:ea typeface="Lato"/>
              <a:cs typeface="Lato"/>
              <a:sym typeface="Lato"/>
            </a:endParaRPr>
          </a:p>
        </p:txBody>
      </p:sp>
      <p:grpSp>
        <p:nvGrpSpPr>
          <p:cNvPr id="173" name="Google Shape;173;p9"/>
          <p:cNvGrpSpPr/>
          <p:nvPr/>
        </p:nvGrpSpPr>
        <p:grpSpPr>
          <a:xfrm>
            <a:off x="375400" y="1059525"/>
            <a:ext cx="2723637" cy="1575600"/>
            <a:chOff x="5843211" y="1060350"/>
            <a:chExt cx="3526200" cy="1575600"/>
          </a:xfrm>
        </p:grpSpPr>
        <p:sp>
          <p:nvSpPr>
            <p:cNvPr id="174" name="Google Shape;174;p9"/>
            <p:cNvSpPr txBox="1"/>
            <p:nvPr/>
          </p:nvSpPr>
          <p:spPr>
            <a:xfrm>
              <a:off x="5843211" y="1060350"/>
              <a:ext cx="2124000" cy="157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ato"/>
                  <a:ea typeface="Lato"/>
                  <a:cs typeface="Lato"/>
                  <a:sym typeface="Lato"/>
                </a:rPr>
                <a:t>Data Collection</a:t>
              </a:r>
              <a:endParaRPr b="1" i="0" sz="12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000"/>
                <a:buFont typeface="Lato"/>
                <a:buChar char="●"/>
              </a:pPr>
              <a:r>
                <a:rPr b="0" i="0" lang="en" sz="1000" u="none" cap="none" strike="noStrike">
                  <a:solidFill>
                    <a:schemeClr val="dk1"/>
                  </a:solidFill>
                  <a:latin typeface="Lato"/>
                  <a:ea typeface="Lato"/>
                  <a:cs typeface="Lato"/>
                  <a:sym typeface="Lato"/>
                </a:rPr>
                <a:t>BDPNN provided demographic and membership data.</a:t>
              </a:r>
              <a:endParaRPr b="0" i="0" sz="1000" u="none" cap="none" strike="noStrik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000"/>
                <a:buFont typeface="Lato"/>
                <a:buChar char="●"/>
              </a:pPr>
              <a:r>
                <a:rPr b="0" i="0" lang="en" sz="1000" u="none" cap="none" strike="noStrike">
                  <a:solidFill>
                    <a:schemeClr val="dk1"/>
                  </a:solidFill>
                  <a:latin typeface="Lato"/>
                  <a:ea typeface="Lato"/>
                  <a:cs typeface="Lato"/>
                  <a:sym typeface="Lato"/>
                </a:rPr>
                <a:t>California natural disaster data was sourced from various online resources.</a:t>
              </a:r>
              <a:endParaRPr b="0" i="0" sz="1000" u="none" cap="none" strike="noStrike">
                <a:solidFill>
                  <a:schemeClr val="dk1"/>
                </a:solidFill>
                <a:latin typeface="Lato"/>
                <a:ea typeface="Lato"/>
                <a:cs typeface="Lato"/>
                <a:sym typeface="Lato"/>
              </a:endParaRPr>
            </a:p>
          </p:txBody>
        </p:sp>
        <p:cxnSp>
          <p:nvCxnSpPr>
            <p:cNvPr id="175" name="Google Shape;175;p9"/>
            <p:cNvCxnSpPr>
              <a:endCxn id="174" idx="3"/>
            </p:cNvCxnSpPr>
            <p:nvPr/>
          </p:nvCxnSpPr>
          <p:spPr>
            <a:xfrm flipH="1">
              <a:off x="7967211" y="1826850"/>
              <a:ext cx="1402200" cy="21300"/>
            </a:xfrm>
            <a:prstGeom prst="straightConnector1">
              <a:avLst/>
            </a:prstGeom>
            <a:noFill/>
            <a:ln cap="flat" cmpd="sng" w="9525">
              <a:solidFill>
                <a:srgbClr val="6CC4E0"/>
              </a:solidFill>
              <a:prstDash val="solid"/>
              <a:round/>
              <a:headEnd len="sm" w="sm" type="none"/>
              <a:tailEnd len="med" w="med" type="oval"/>
            </a:ln>
          </p:spPr>
        </p:cxnSp>
      </p:grpSp>
      <p:pic>
        <p:nvPicPr>
          <p:cNvPr id="176" name="Google Shape;176;p9"/>
          <p:cNvPicPr preferRelativeResize="0"/>
          <p:nvPr/>
        </p:nvPicPr>
        <p:blipFill rotWithShape="1">
          <a:blip r:embed="rId3">
            <a:alphaModFix/>
          </a:blip>
          <a:srcRect b="0" l="1791" r="1364" t="0"/>
          <a:stretch/>
        </p:blipFill>
        <p:spPr>
          <a:xfrm>
            <a:off x="438700" y="4572287"/>
            <a:ext cx="3204800" cy="298488"/>
          </a:xfrm>
          <a:prstGeom prst="rect">
            <a:avLst/>
          </a:prstGeom>
          <a:noFill/>
          <a:ln>
            <a:noFill/>
          </a:ln>
          <a:effectLst>
            <a:outerShdw blurRad="57150" rotWithShape="0" algn="bl" dir="5400000" dist="19050">
              <a:srgbClr val="000000">
                <a:alpha val="49803"/>
              </a:srgbClr>
            </a:outerShdw>
          </a:effectLst>
        </p:spPr>
      </p:pic>
      <p:pic>
        <p:nvPicPr>
          <p:cNvPr id="177" name="Google Shape;177;p9"/>
          <p:cNvPicPr preferRelativeResize="0"/>
          <p:nvPr/>
        </p:nvPicPr>
        <p:blipFill rotWithShape="1">
          <a:blip r:embed="rId4">
            <a:alphaModFix/>
          </a:blip>
          <a:srcRect b="41114" l="0" r="9033" t="0"/>
          <a:stretch/>
        </p:blipFill>
        <p:spPr>
          <a:xfrm>
            <a:off x="438700" y="4055984"/>
            <a:ext cx="1250275" cy="38101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type="ctrTitle"/>
          </p:nvPr>
        </p:nvSpPr>
        <p:spPr>
          <a:xfrm>
            <a:off x="1034300" y="1583350"/>
            <a:ext cx="6342900" cy="1159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solidFill>
                  <a:schemeClr val="accent1"/>
                </a:solidFill>
              </a:rPr>
              <a:t>2.</a:t>
            </a:r>
            <a:endParaRPr>
              <a:solidFill>
                <a:schemeClr val="accent1"/>
              </a:solidFill>
            </a:endParaRPr>
          </a:p>
          <a:p>
            <a:pPr indent="0" lvl="0" marL="0" rtl="0" algn="l">
              <a:lnSpc>
                <a:spcPct val="100000"/>
              </a:lnSpc>
              <a:spcBef>
                <a:spcPts val="0"/>
              </a:spcBef>
              <a:spcAft>
                <a:spcPts val="0"/>
              </a:spcAft>
              <a:buSzPts val="4800"/>
              <a:buNone/>
            </a:pPr>
            <a:r>
              <a:rPr lang="en"/>
              <a:t>Member &amp; Demographic Analysis</a:t>
            </a:r>
            <a:endParaRPr/>
          </a:p>
        </p:txBody>
      </p:sp>
      <p:sp>
        <p:nvSpPr>
          <p:cNvPr id="183" name="Google Shape;183;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type="title"/>
          </p:nvPr>
        </p:nvSpPr>
        <p:spPr>
          <a:xfrm>
            <a:off x="433050" y="365125"/>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Data Sources</a:t>
            </a:r>
            <a:endParaRPr/>
          </a:p>
        </p:txBody>
      </p:sp>
      <p:sp>
        <p:nvSpPr>
          <p:cNvPr id="189" name="Google Shape;189;p11"/>
          <p:cNvSpPr txBox="1"/>
          <p:nvPr>
            <p:ph idx="1" type="body"/>
          </p:nvPr>
        </p:nvSpPr>
        <p:spPr>
          <a:xfrm>
            <a:off x="433050" y="1323300"/>
            <a:ext cx="6034500" cy="30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b="1" lang="en" sz="1600">
                <a:solidFill>
                  <a:srgbClr val="000000"/>
                </a:solidFill>
                <a:latin typeface="Lato"/>
                <a:ea typeface="Lato"/>
                <a:cs typeface="Lato"/>
                <a:sym typeface="Lato"/>
              </a:rPr>
              <a:t>1) Member Database Files</a:t>
            </a:r>
            <a:endParaRPr b="1" sz="1600">
              <a:solidFill>
                <a:srgbClr val="000000"/>
              </a:solidFill>
              <a:latin typeface="Lato"/>
              <a:ea typeface="Lato"/>
              <a:cs typeface="Lato"/>
              <a:sym typeface="Lato"/>
            </a:endParaRPr>
          </a:p>
          <a:p>
            <a:pPr indent="-298450" lvl="0" marL="457200" rtl="0" algn="l">
              <a:lnSpc>
                <a:spcPct val="115000"/>
              </a:lnSpc>
              <a:spcBef>
                <a:spcPts val="0"/>
              </a:spcBef>
              <a:spcAft>
                <a:spcPts val="0"/>
              </a:spcAft>
              <a:buClr>
                <a:srgbClr val="000000"/>
              </a:buClr>
              <a:buSzPts val="1100"/>
              <a:buFont typeface="Inria Serif"/>
              <a:buChar char="●"/>
            </a:pPr>
            <a:r>
              <a:rPr lang="en" sz="1100" u="sng">
                <a:solidFill>
                  <a:schemeClr val="accent1"/>
                </a:solidFill>
                <a:hlinkClick r:id="rId3">
                  <a:extLst>
                    <a:ext uri="{A12FA001-AC4F-418D-AE19-62706E023703}">
                      <ahyp:hlinkClr val="tx"/>
                    </a:ext>
                  </a:extLst>
                </a:hlinkClick>
              </a:rPr>
              <a:t>BPDNN IO Group</a:t>
            </a:r>
            <a:r>
              <a:rPr lang="en" sz="1100">
                <a:solidFill>
                  <a:srgbClr val="000000"/>
                </a:solidFill>
              </a:rPr>
              <a:t>: approx 325 contacts, starting from 2009</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u="sng">
                <a:solidFill>
                  <a:schemeClr val="accent1"/>
                </a:solidFill>
                <a:hlinkClick r:id="rId4">
                  <a:extLst>
                    <a:ext uri="{A12FA001-AC4F-418D-AE19-62706E023703}">
                      <ahyp:hlinkClr val="tx"/>
                    </a:ext>
                  </a:extLst>
                </a:hlinkClick>
              </a:rPr>
              <a:t>BLOCK GROUPS</a:t>
            </a:r>
            <a:r>
              <a:rPr lang="en" sz="1100">
                <a:solidFill>
                  <a:srgbClr val="000000"/>
                </a:solidFill>
              </a:rPr>
              <a:t>: Neighborhoods, </a:t>
            </a:r>
            <a:r>
              <a:rPr lang="en" sz="1100" u="sng">
                <a:solidFill>
                  <a:schemeClr val="accent1"/>
                </a:solidFill>
                <a:hlinkClick r:id="rId5">
                  <a:extLst>
                    <a:ext uri="{A12FA001-AC4F-418D-AE19-62706E023703}">
                      <ahyp:hlinkClr val="tx"/>
                    </a:ext>
                  </a:extLst>
                </a:hlinkClick>
              </a:rPr>
              <a:t>fire districts</a:t>
            </a:r>
            <a:r>
              <a:rPr lang="en" sz="1100">
                <a:solidFill>
                  <a:srgbClr val="000000"/>
                </a:solidFill>
              </a:rPr>
              <a:t>, approx 287 rows</a:t>
            </a:r>
            <a:endParaRPr sz="1100">
              <a:solidFill>
                <a:srgbClr val="000000"/>
              </a:solidFill>
            </a:endParaRPr>
          </a:p>
          <a:p>
            <a:pPr indent="-298450" lvl="1" marL="914400" rtl="0" algn="l">
              <a:lnSpc>
                <a:spcPct val="115000"/>
              </a:lnSpc>
              <a:spcBef>
                <a:spcPts val="0"/>
              </a:spcBef>
              <a:spcAft>
                <a:spcPts val="0"/>
              </a:spcAft>
              <a:buClr>
                <a:schemeClr val="accent1"/>
              </a:buClr>
              <a:buSzPts val="1100"/>
              <a:buChar char="○"/>
            </a:pPr>
            <a:r>
              <a:rPr lang="en" sz="1100" u="sng">
                <a:solidFill>
                  <a:schemeClr val="accent1"/>
                </a:solidFill>
                <a:hlinkClick r:id="rId6">
                  <a:extLst>
                    <a:ext uri="{A12FA001-AC4F-418D-AE19-62706E023703}">
                      <ahyp:hlinkClr val="tx"/>
                    </a:ext>
                  </a:extLst>
                </a:hlinkClick>
              </a:rPr>
              <a:t>Block_Groups_Org_Level_Codes</a:t>
            </a:r>
            <a:r>
              <a:rPr lang="en" sz="1100">
                <a:solidFill>
                  <a:schemeClr val="accent1"/>
                </a:solidFill>
              </a:rPr>
              <a:t> </a:t>
            </a:r>
            <a:endParaRPr sz="1100">
              <a:solidFill>
                <a:schemeClr val="accent1"/>
              </a:solidFill>
            </a:endParaRPr>
          </a:p>
          <a:p>
            <a:pPr indent="-298450" lvl="0" marL="457200" rtl="0" algn="l">
              <a:lnSpc>
                <a:spcPct val="115000"/>
              </a:lnSpc>
              <a:spcBef>
                <a:spcPts val="0"/>
              </a:spcBef>
              <a:spcAft>
                <a:spcPts val="0"/>
              </a:spcAft>
              <a:buClr>
                <a:srgbClr val="000000"/>
              </a:buClr>
              <a:buSzPts val="1100"/>
              <a:buChar char="●"/>
            </a:pPr>
            <a:r>
              <a:rPr lang="en" sz="1100" u="sng">
                <a:solidFill>
                  <a:schemeClr val="accent1"/>
                </a:solidFill>
                <a:hlinkClick r:id="rId7">
                  <a:extLst>
                    <a:ext uri="{A12FA001-AC4F-418D-AE19-62706E023703}">
                      <ahyp:hlinkClr val="tx"/>
                    </a:ext>
                  </a:extLst>
                </a:hlinkClick>
              </a:rPr>
              <a:t>BeCertainBDPNN_List_2019</a:t>
            </a:r>
            <a:r>
              <a:rPr lang="en" sz="1100">
                <a:solidFill>
                  <a:srgbClr val="000000"/>
                </a:solidFill>
              </a:rPr>
              <a:t>: 2019 list of members</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u="sng">
                <a:solidFill>
                  <a:schemeClr val="accent1"/>
                </a:solidFill>
                <a:hlinkClick r:id="rId8">
                  <a:extLst>
                    <a:ext uri="{A12FA001-AC4F-418D-AE19-62706E023703}">
                      <ahyp:hlinkClr val="tx"/>
                    </a:ext>
                  </a:extLst>
                </a:hlinkClick>
              </a:rPr>
              <a:t>CONTACTS</a:t>
            </a:r>
            <a:r>
              <a:rPr lang="en" sz="1100">
                <a:solidFill>
                  <a:srgbClr val="000000"/>
                </a:solidFill>
              </a:rPr>
              <a:t>: can merge with groupID</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u="sng">
                <a:solidFill>
                  <a:schemeClr val="accent1"/>
                </a:solidFill>
                <a:hlinkClick r:id="rId9">
                  <a:extLst>
                    <a:ext uri="{A12FA001-AC4F-418D-AE19-62706E023703}">
                      <ahyp:hlinkClr val="tx"/>
                    </a:ext>
                  </a:extLst>
                </a:hlinkClick>
              </a:rPr>
              <a:t>Neighborhood Assignments</a:t>
            </a:r>
            <a:r>
              <a:rPr lang="en" sz="1100">
                <a:solidFill>
                  <a:srgbClr val="000000"/>
                </a:solidFill>
              </a:rPr>
              <a:t>: Description of the various neighborhood groups and their ID</a:t>
            </a:r>
            <a:endParaRPr sz="1100">
              <a:solidFill>
                <a:srgbClr val="000000"/>
              </a:solidFill>
            </a:endParaRPr>
          </a:p>
          <a:p>
            <a:pPr indent="0" lvl="0" marL="0" rtl="0" algn="l">
              <a:lnSpc>
                <a:spcPct val="115000"/>
              </a:lnSpc>
              <a:spcBef>
                <a:spcPts val="0"/>
              </a:spcBef>
              <a:spcAft>
                <a:spcPts val="0"/>
              </a:spcAft>
              <a:buSzPts val="2400"/>
              <a:buNone/>
            </a:pPr>
            <a:r>
              <a:t/>
            </a:r>
            <a:endParaRPr sz="1100">
              <a:solidFill>
                <a:srgbClr val="000000"/>
              </a:solidFill>
            </a:endParaRPr>
          </a:p>
          <a:p>
            <a:pPr indent="0" lvl="0" marL="0" rtl="0" algn="l">
              <a:lnSpc>
                <a:spcPct val="115000"/>
              </a:lnSpc>
              <a:spcBef>
                <a:spcPts val="0"/>
              </a:spcBef>
              <a:spcAft>
                <a:spcPts val="0"/>
              </a:spcAft>
              <a:buSzPts val="2400"/>
              <a:buNone/>
            </a:pPr>
            <a:r>
              <a:rPr b="1" lang="en" sz="1600">
                <a:solidFill>
                  <a:srgbClr val="000000"/>
                </a:solidFill>
                <a:latin typeface="Lato"/>
                <a:ea typeface="Lato"/>
                <a:cs typeface="Lato"/>
                <a:sym typeface="Lato"/>
              </a:rPr>
              <a:t>2) Mentoring Log </a:t>
            </a:r>
            <a:endParaRPr b="1" sz="1600">
              <a:solidFill>
                <a:srgbClr val="000000"/>
              </a:solidFill>
              <a:latin typeface="Lato"/>
              <a:ea typeface="Lato"/>
              <a:cs typeface="Lato"/>
              <a:sym typeface="Lato"/>
            </a:endParaRPr>
          </a:p>
          <a:p>
            <a:pPr indent="-298450" lvl="0" marL="457200" rtl="0" algn="l">
              <a:lnSpc>
                <a:spcPct val="115000"/>
              </a:lnSpc>
              <a:spcBef>
                <a:spcPts val="0"/>
              </a:spcBef>
              <a:spcAft>
                <a:spcPts val="0"/>
              </a:spcAft>
              <a:buClr>
                <a:srgbClr val="000000"/>
              </a:buClr>
              <a:buSzPts val="1100"/>
              <a:buChar char="●"/>
            </a:pPr>
            <a:r>
              <a:rPr lang="en" sz="1100" u="sng">
                <a:solidFill>
                  <a:schemeClr val="accent1"/>
                </a:solidFill>
                <a:hlinkClick r:id="rId10">
                  <a:extLst>
                    <a:ext uri="{A12FA001-AC4F-418D-AE19-62706E023703}">
                      <ahyp:hlinkClr val="tx"/>
                    </a:ext>
                  </a:extLst>
                </a:hlinkClick>
              </a:rPr>
              <a:t>MENTORING LOG</a:t>
            </a:r>
            <a:r>
              <a:rPr lang="en" sz="1100">
                <a:solidFill>
                  <a:srgbClr val="000000"/>
                </a:solidFill>
              </a:rPr>
              <a:t>: list of past workshops hosted by mentor</a:t>
            </a:r>
            <a:endParaRPr sz="1100">
              <a:solidFill>
                <a:srgbClr val="000000"/>
              </a:solidFill>
            </a:endParaRPr>
          </a:p>
          <a:p>
            <a:pPr indent="-298450" lvl="1" marL="914400" rtl="0" algn="l">
              <a:lnSpc>
                <a:spcPct val="115000"/>
              </a:lnSpc>
              <a:spcBef>
                <a:spcPts val="0"/>
              </a:spcBef>
              <a:spcAft>
                <a:spcPts val="0"/>
              </a:spcAft>
              <a:buClr>
                <a:srgbClr val="000000"/>
              </a:buClr>
              <a:buSzPts val="1100"/>
              <a:buChar char="○"/>
            </a:pPr>
            <a:r>
              <a:rPr lang="en" sz="1100" u="sng">
                <a:solidFill>
                  <a:schemeClr val="accent1"/>
                </a:solidFill>
                <a:hlinkClick r:id="rId11">
                  <a:extLst>
                    <a:ext uri="{A12FA001-AC4F-418D-AE19-62706E023703}">
                      <ahyp:hlinkClr val="tx"/>
                    </a:ext>
                  </a:extLst>
                </a:hlinkClick>
              </a:rPr>
              <a:t>Mentoring ServiceFormats</a:t>
            </a:r>
            <a:r>
              <a:rPr lang="en" sz="1100">
                <a:solidFill>
                  <a:srgbClr val="000000"/>
                </a:solidFill>
              </a:rPr>
              <a:t>:  list of the different types of workshops offered and their ID</a:t>
            </a:r>
            <a:endParaRPr sz="1100">
              <a:solidFill>
                <a:srgbClr val="000000"/>
              </a:solidFill>
            </a:endParaRPr>
          </a:p>
          <a:p>
            <a:pPr indent="-298450" lvl="1" marL="914400" rtl="0" algn="l">
              <a:lnSpc>
                <a:spcPct val="115000"/>
              </a:lnSpc>
              <a:spcBef>
                <a:spcPts val="0"/>
              </a:spcBef>
              <a:spcAft>
                <a:spcPts val="0"/>
              </a:spcAft>
              <a:buClr>
                <a:srgbClr val="000000"/>
              </a:buClr>
              <a:buSzPts val="1100"/>
              <a:buChar char="○"/>
            </a:pPr>
            <a:r>
              <a:rPr lang="en" sz="1100" u="sng">
                <a:solidFill>
                  <a:schemeClr val="accent1"/>
                </a:solidFill>
                <a:hlinkClick r:id="rId12">
                  <a:extLst>
                    <a:ext uri="{A12FA001-AC4F-418D-AE19-62706E023703}">
                      <ahyp:hlinkClr val="tx"/>
                    </a:ext>
                  </a:extLst>
                </a:hlinkClick>
              </a:rPr>
              <a:t>Mentors</a:t>
            </a:r>
            <a:r>
              <a:rPr lang="en" sz="1100">
                <a:solidFill>
                  <a:srgbClr val="000000"/>
                </a:solidFill>
              </a:rPr>
              <a:t>: list of mentor names and their ID</a:t>
            </a:r>
            <a:endParaRPr sz="1100">
              <a:solidFill>
                <a:srgbClr val="000000"/>
              </a:solidFill>
            </a:endParaRPr>
          </a:p>
          <a:p>
            <a:pPr indent="-298450" lvl="1" marL="914400" rtl="0" algn="l">
              <a:lnSpc>
                <a:spcPct val="115000"/>
              </a:lnSpc>
              <a:spcBef>
                <a:spcPts val="0"/>
              </a:spcBef>
              <a:spcAft>
                <a:spcPts val="0"/>
              </a:spcAft>
              <a:buClr>
                <a:schemeClr val="accent1"/>
              </a:buClr>
              <a:buSzPts val="1100"/>
              <a:buChar char="○"/>
            </a:pPr>
            <a:r>
              <a:rPr lang="en" sz="1100" u="sng">
                <a:solidFill>
                  <a:schemeClr val="accent1"/>
                </a:solidFill>
                <a:hlinkClick r:id="rId13">
                  <a:extLst>
                    <a:ext uri="{A12FA001-AC4F-418D-AE19-62706E023703}">
                      <ahyp:hlinkClr val="tx"/>
                    </a:ext>
                  </a:extLst>
                </a:hlinkClick>
              </a:rPr>
              <a:t>Fizzled Group Mentoring</a:t>
            </a:r>
            <a:endParaRPr>
              <a:solidFill>
                <a:schemeClr val="accent1"/>
              </a:solidFill>
            </a:endParaRPr>
          </a:p>
        </p:txBody>
      </p:sp>
      <p:sp>
        <p:nvSpPr>
          <p:cNvPr id="190" name="Google Shape;190;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idx="1" type="body"/>
          </p:nvPr>
        </p:nvSpPr>
        <p:spPr>
          <a:xfrm>
            <a:off x="4228025" y="4025700"/>
            <a:ext cx="3222900" cy="51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800"/>
              <a:buNone/>
            </a:pPr>
            <a:r>
              <a:rPr lang="en">
                <a:solidFill>
                  <a:schemeClr val="dk1"/>
                </a:solidFill>
              </a:rPr>
              <a:t>Number of members in Fire Zone preparedness groups</a:t>
            </a:r>
            <a:endParaRPr>
              <a:solidFill>
                <a:schemeClr val="dk1"/>
              </a:solidFill>
            </a:endParaRPr>
          </a:p>
          <a:p>
            <a:pPr indent="0" lvl="0" marL="0" rtl="0" algn="ctr">
              <a:lnSpc>
                <a:spcPct val="100000"/>
              </a:lnSpc>
              <a:spcBef>
                <a:spcPts val="360"/>
              </a:spcBef>
              <a:spcAft>
                <a:spcPts val="0"/>
              </a:spcAft>
              <a:buSzPts val="1800"/>
              <a:buNone/>
            </a:pPr>
            <a:r>
              <a:rPr lang="en" sz="1400">
                <a:solidFill>
                  <a:schemeClr val="dk1"/>
                </a:solidFill>
              </a:rPr>
              <a:t>2008 - 2022</a:t>
            </a:r>
            <a:endParaRPr sz="1400">
              <a:solidFill>
                <a:schemeClr val="dk1"/>
              </a:solidFill>
            </a:endParaRPr>
          </a:p>
        </p:txBody>
      </p:sp>
      <p:sp>
        <p:nvSpPr>
          <p:cNvPr id="196" name="Google Shape;196;p1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7" name="Google Shape;197;p12"/>
          <p:cNvPicPr preferRelativeResize="0"/>
          <p:nvPr/>
        </p:nvPicPr>
        <p:blipFill rotWithShape="1">
          <a:blip r:embed="rId3">
            <a:alphaModFix/>
          </a:blip>
          <a:srcRect b="0" l="0" r="0" t="0"/>
          <a:stretch/>
        </p:blipFill>
        <p:spPr>
          <a:xfrm>
            <a:off x="152400" y="953525"/>
            <a:ext cx="3495675" cy="2933700"/>
          </a:xfrm>
          <a:prstGeom prst="rect">
            <a:avLst/>
          </a:prstGeom>
          <a:noFill/>
          <a:ln>
            <a:noFill/>
          </a:ln>
        </p:spPr>
      </p:pic>
      <p:sp>
        <p:nvSpPr>
          <p:cNvPr id="198" name="Google Shape;198;p12"/>
          <p:cNvSpPr txBox="1"/>
          <p:nvPr>
            <p:ph idx="1" type="body"/>
          </p:nvPr>
        </p:nvSpPr>
        <p:spPr>
          <a:xfrm>
            <a:off x="444725" y="4025700"/>
            <a:ext cx="3009000" cy="51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800"/>
              <a:buNone/>
            </a:pPr>
            <a:r>
              <a:rPr lang="en">
                <a:solidFill>
                  <a:schemeClr val="dk1"/>
                </a:solidFill>
              </a:rPr>
              <a:t>Members added to BDPNN mail list and io group</a:t>
            </a:r>
            <a:endParaRPr>
              <a:solidFill>
                <a:schemeClr val="dk1"/>
              </a:solidFill>
            </a:endParaRPr>
          </a:p>
          <a:p>
            <a:pPr indent="0" lvl="0" marL="0" rtl="0" algn="ctr">
              <a:lnSpc>
                <a:spcPct val="100000"/>
              </a:lnSpc>
              <a:spcBef>
                <a:spcPts val="360"/>
              </a:spcBef>
              <a:spcAft>
                <a:spcPts val="0"/>
              </a:spcAft>
              <a:buSzPts val="1800"/>
              <a:buNone/>
            </a:pPr>
            <a:r>
              <a:rPr lang="en" sz="1400">
                <a:solidFill>
                  <a:schemeClr val="dk1"/>
                </a:solidFill>
              </a:rPr>
              <a:t>2008 to 2021</a:t>
            </a:r>
            <a:endParaRPr sz="1400">
              <a:solidFill>
                <a:schemeClr val="dk1"/>
              </a:solidFill>
            </a:endParaRPr>
          </a:p>
        </p:txBody>
      </p:sp>
      <p:sp>
        <p:nvSpPr>
          <p:cNvPr id="199" name="Google Shape;199;p12"/>
          <p:cNvSpPr txBox="1"/>
          <p:nvPr>
            <p:ph idx="4294967295" type="title"/>
          </p:nvPr>
        </p:nvSpPr>
        <p:spPr>
          <a:xfrm>
            <a:off x="304800" y="-545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Member Analysis</a:t>
            </a:r>
            <a:endParaRPr/>
          </a:p>
        </p:txBody>
      </p:sp>
      <p:sp>
        <p:nvSpPr>
          <p:cNvPr id="200" name="Google Shape;200;p12"/>
          <p:cNvSpPr txBox="1"/>
          <p:nvPr>
            <p:ph idx="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1" name="Google Shape;201;p12"/>
          <p:cNvPicPr preferRelativeResize="0"/>
          <p:nvPr/>
        </p:nvPicPr>
        <p:blipFill rotWithShape="1">
          <a:blip r:embed="rId4">
            <a:alphaModFix/>
          </a:blip>
          <a:srcRect b="0" l="0" r="0" t="0"/>
          <a:stretch/>
        </p:blipFill>
        <p:spPr>
          <a:xfrm>
            <a:off x="3911400" y="891250"/>
            <a:ext cx="3653736" cy="2982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3" title="contacts visualizations.mp4">
            <a:hlinkClick r:id="rId3"/>
          </p:cNvPr>
          <p:cNvPicPr preferRelativeResize="0"/>
          <p:nvPr/>
        </p:nvPicPr>
        <p:blipFill rotWithShape="1">
          <a:blip r:embed="rId4">
            <a:alphaModFix/>
          </a:blip>
          <a:srcRect b="0" l="0" r="0" t="0"/>
          <a:stretch/>
        </p:blipFill>
        <p:spPr>
          <a:xfrm>
            <a:off x="304800" y="852050"/>
            <a:ext cx="7358318" cy="4139049"/>
          </a:xfrm>
          <a:prstGeom prst="rect">
            <a:avLst/>
          </a:prstGeom>
          <a:noFill/>
          <a:ln>
            <a:noFill/>
          </a:ln>
        </p:spPr>
      </p:pic>
      <p:sp>
        <p:nvSpPr>
          <p:cNvPr id="207" name="Google Shape;207;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08" name="Google Shape;208;p13"/>
          <p:cNvSpPr txBox="1"/>
          <p:nvPr>
            <p:ph idx="4294967295" type="title"/>
          </p:nvPr>
        </p:nvSpPr>
        <p:spPr>
          <a:xfrm>
            <a:off x="304800" y="-545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Membership Dashboard - Tableau</a:t>
            </a:r>
            <a:endParaRPr/>
          </a:p>
        </p:txBody>
      </p:sp>
      <p:sp>
        <p:nvSpPr>
          <p:cNvPr id="209" name="Google Shape;209;p13"/>
          <p:cNvSpPr txBox="1"/>
          <p:nvPr>
            <p:ph idx="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idx="1" type="body"/>
          </p:nvPr>
        </p:nvSpPr>
        <p:spPr>
          <a:xfrm>
            <a:off x="6261050" y="1815750"/>
            <a:ext cx="1561800" cy="151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800"/>
              <a:buNone/>
            </a:pPr>
            <a:r>
              <a:rPr b="1" lang="en" sz="1600">
                <a:solidFill>
                  <a:schemeClr val="dk1"/>
                </a:solidFill>
                <a:latin typeface="Lato"/>
                <a:ea typeface="Lato"/>
                <a:cs typeface="Lato"/>
                <a:sym typeface="Lato"/>
              </a:rPr>
              <a:t>Geographical Visualization</a:t>
            </a:r>
            <a:r>
              <a:rPr lang="en" sz="1600">
                <a:solidFill>
                  <a:schemeClr val="dk1"/>
                </a:solidFill>
              </a:rPr>
              <a:t> of the BDPNN Member Distribution</a:t>
            </a:r>
            <a:endParaRPr sz="1600">
              <a:solidFill>
                <a:schemeClr val="dk1"/>
              </a:solidFill>
            </a:endParaRPr>
          </a:p>
        </p:txBody>
      </p:sp>
      <p:sp>
        <p:nvSpPr>
          <p:cNvPr id="215" name="Google Shape;215;p1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16" name="Google Shape;216;p14"/>
          <p:cNvPicPr preferRelativeResize="0"/>
          <p:nvPr/>
        </p:nvPicPr>
        <p:blipFill rotWithShape="1">
          <a:blip r:embed="rId3">
            <a:alphaModFix/>
          </a:blip>
          <a:srcRect b="0" l="0" r="0" t="0"/>
          <a:stretch/>
        </p:blipFill>
        <p:spPr>
          <a:xfrm>
            <a:off x="343975" y="842775"/>
            <a:ext cx="5766824" cy="3567975"/>
          </a:xfrm>
          <a:prstGeom prst="rect">
            <a:avLst/>
          </a:prstGeom>
          <a:noFill/>
          <a:ln>
            <a:noFill/>
          </a:ln>
        </p:spPr>
      </p:pic>
      <p:sp>
        <p:nvSpPr>
          <p:cNvPr id="217" name="Google Shape;217;p14"/>
          <p:cNvSpPr txBox="1"/>
          <p:nvPr>
            <p:ph idx="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18" name="Google Shape;218;p14"/>
          <p:cNvSpPr txBox="1"/>
          <p:nvPr>
            <p:ph idx="4294967295" type="title"/>
          </p:nvPr>
        </p:nvSpPr>
        <p:spPr>
          <a:xfrm>
            <a:off x="304800" y="-5450"/>
            <a:ext cx="6034500" cy="744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000"/>
              <a:buNone/>
            </a:pPr>
            <a:r>
              <a:rPr lang="en"/>
              <a:t>Mapping Member Locations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